
<file path=[Content_Types].xml><?xml version="1.0" encoding="utf-8"?>
<Types xmlns="http://schemas.openxmlformats.org/package/2006/content-types">
  <Default Extension="bin" ContentType="application/vnd.openxmlformats-officedocument.presentationml.printerSettings"/>
  <Override PartName="/ppt/notesSlides/notesSlide24.xml" ContentType="application/vnd.openxmlformats-officedocument.presentationml.notesSlide+xml"/>
  <Override PartName="/ppt/slides/slide14.xml" ContentType="application/vnd.openxmlformats-officedocument.presentationml.slide+xml"/>
  <Default Extension="gif" ContentType="image/gif"/>
  <Override PartName="/ppt/notesSlides/notesSlide16.xml" ContentType="application/vnd.openxmlformats-officedocument.presentationml.notesSlide+xml"/>
  <Default Extension="rels" ContentType="application/vnd.openxmlformats-package.relationships+xml"/>
  <Override PartName="/ppt/diagrams/colors1.xml" ContentType="application/vnd.openxmlformats-officedocument.drawingml.diagramColors+xml"/>
  <Default Extension="xml" ContentType="application/xml"/>
  <Override PartName="/ppt/tableStyles.xml" ContentType="application/vnd.openxmlformats-officedocument.presentationml.tableStyles+xml"/>
  <Override PartName="/ppt/notesSlides/notesSlide31.xml" ContentType="application/vnd.openxmlformats-officedocument.presentationml.notesSlide+xml"/>
  <Override PartName="/ppt/notesSlides/notesSlide1.xml" ContentType="application/vnd.openxmlformats-officedocument.presentationml.notesSlide+xml"/>
  <Override PartName="/ppt/slides/slide28.xml" ContentType="application/vnd.openxmlformats-officedocument.presentationml.slide+xml"/>
  <Override PartName="/ppt/slides/slide21.xml" ContentType="application/vnd.openxmlformats-officedocument.presentationml.slide+xml"/>
  <Override PartName="/ppt/slides/slide37.xml" ContentType="application/vnd.openxmlformats-officedocument.presentationml.slide+xml"/>
  <Override PartName="/ppt/notesSlides/notesSlide23.xml" ContentType="application/vnd.openxmlformats-officedocument.presentationml.notesSlide+xml"/>
  <Override PartName="/ppt/slides/slide5.xml" ContentType="application/vnd.openxmlformats-officedocument.presentationml.slide+xml"/>
  <Override PartName="/ppt/notesSlides/notesSlide9.xml" ContentType="application/vnd.openxmlformats-officedocument.presentationml.notesSlide+xml"/>
  <Override PartName="/ppt/slideLayouts/slideLayout5.xml" ContentType="application/vnd.openxmlformats-officedocument.presentationml.slideLayout+xml"/>
  <Override PartName="/ppt/slides/slide30.xml" ContentType="application/vnd.openxmlformats-officedocument.presentationml.slide+xml"/>
  <Override PartName="/ppt/diagrams/layout1.xml" ContentType="application/vnd.openxmlformats-officedocument.drawingml.diagramLayout+xml"/>
  <Override PartName="/ppt/slides/slide13.xml" ContentType="application/vnd.openxmlformats-officedocument.presentationml.slide+xml"/>
  <Override PartName="/ppt/slideMasters/slideMaster1.xml" ContentType="application/vnd.openxmlformats-officedocument.presentationml.slideMaster+xml"/>
  <Override PartName="/ppt/notesSlides/notesSlide15.xml" ContentType="application/vnd.openxmlformats-officedocument.presentationml.notesSlide+xml"/>
  <Override PartName="/docProps/core.xml" ContentType="application/vnd.openxmlformats-package.core-properties+xml"/>
  <Override PartName="/ppt/notesSlides/notesSlide7.xml" ContentType="application/vnd.openxmlformats-officedocument.presentationml.notesSlide+xml"/>
  <Override PartName="/ppt/notesSlides/notesSlide30.xml" ContentType="application/vnd.openxmlformats-officedocument.presentationml.notesSlide+xml"/>
  <Override PartName="/ppt/handoutMasters/handoutMaster1.xml" ContentType="application/vnd.openxmlformats-officedocument.presentationml.handoutMaster+xml"/>
  <Override PartName="/ppt/slides/slide27.xml" ContentType="application/vnd.openxmlformats-officedocument.presentationml.slide+xml"/>
  <Override PartName="/ppt/notesSlides/notesSlide29.xml" ContentType="application/vnd.openxmlformats-officedocument.presentationml.notesSlide+xml"/>
  <Override PartName="/ppt/slides/slide20.xml" ContentType="application/vnd.openxmlformats-officedocument.presentationml.slide+xml"/>
  <Override PartName="/ppt/slides/slide36.xml" ContentType="application/vnd.openxmlformats-officedocument.presentationml.slide+xml"/>
  <Default Extension="emf" ContentType="image/x-emf"/>
  <Override PartName="/ppt/slides/slide4.xml" ContentType="application/vnd.openxmlformats-officedocument.presentationml.slide+xml"/>
  <Override PartName="/ppt/notesSlides/notesSlide22.xml" ContentType="application/vnd.openxmlformats-officedocument.presentationml.notesSlide+xml"/>
  <Override PartName="/ppt/slides/slide19.xml" ContentType="application/vnd.openxmlformats-officedocument.presentationml.slide+xml"/>
  <Override PartName="/ppt/notesSlides/notesSlide8.xml" ContentType="application/vnd.openxmlformats-officedocument.presentationml.notesSlide+xml"/>
  <Default Extension="png" ContentType="image/png"/>
  <Override PartName="/ppt/slideLayouts/slideLayout4.xml" ContentType="application/vnd.openxmlformats-officedocument.presentationml.slideLayout+xml"/>
  <Override PartName="/ppt/slides/slide12.xml" ContentType="application/vnd.openxmlformats-officedocument.presentationml.slide+xml"/>
  <Override PartName="/ppt/notesSlides/notesSlide14.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slides/slide26.xml" ContentType="application/vnd.openxmlformats-officedocument.presentationml.slide+xml"/>
  <Override PartName="/ppt/notesSlides/notesSlide28.xml" ContentType="application/vnd.openxmlformats-officedocument.presentationml.notesSlide+xml"/>
  <Override PartName="/ppt/slides/slide35.xml" ContentType="application/vnd.openxmlformats-officedocument.presentationml.slide+xml"/>
  <Override PartName="/ppt/notesSlides/notesSlide21.xml" ContentType="application/vnd.openxmlformats-officedocument.presentationml.notesSlide+xml"/>
  <Override PartName="/ppt/slides/slide3.xml" ContentType="application/vnd.openxmlformats-officedocument.presentationml.slide+xml"/>
  <Override PartName="/ppt/notesSlides/notesSlide37.xml" ContentType="application/vnd.openxmlformats-officedocument.presentationml.notesSlide+xml"/>
  <Override PartName="/ppt/slides/slide18.xml" ContentType="application/vnd.openxmlformats-officedocument.presentationml.slide+xml"/>
  <Override PartName="/ppt/slideLayouts/slideLayout3.xml" ContentType="application/vnd.openxmlformats-officedocument.presentationml.slideLayout+xml"/>
  <Override PartName="/ppt/slides/slide11.xml" ContentType="application/vnd.openxmlformats-officedocument.presentationml.slide+xml"/>
  <Override PartName="/ppt/notesSlides/notesSlide13.xml" ContentType="application/vnd.openxmlformats-officedocument.presentationml.notesSlide+xml"/>
  <Override PartName="/ppt/notesSlides/notesSlide35.xml" ContentType="application/vnd.openxmlformats-officedocument.presentationml.notesSlide+xml"/>
  <Override PartName="/ppt/notesSlides/notesSlide5.xml" ContentType="application/vnd.openxmlformats-officedocument.presentationml.notesSlide+xml"/>
  <Override PartName="/ppt/slides/slide25.xml" ContentType="application/vnd.openxmlformats-officedocument.presentationml.slide+xml"/>
  <Override PartName="/ppt/notesSlides/notesSlide27.xml" ContentType="application/vnd.openxmlformats-officedocument.presentationml.notesSlide+xml"/>
  <Override PartName="/ppt/slides/slide9.xml" ContentType="application/vnd.openxmlformats-officedocument.presentationml.slide+xml"/>
  <Override PartName="/ppt/slideLayouts/slideLayout9.xml" ContentType="application/vnd.openxmlformats-officedocument.presentationml.slideLayout+xml"/>
  <Override PartName="/ppt/slides/slide34.xml" ContentType="application/vnd.openxmlformats-officedocument.presentationml.slide+xml"/>
  <Override PartName="/ppt/notesSlides/notesSlide20.xml" ContentType="application/vnd.openxmlformats-officedocument.presentationml.notesSlide+xml"/>
  <Override PartName="/ppt/slides/slide2.xml" ContentType="application/vnd.openxmlformats-officedocument.presentationml.slide+xml"/>
  <Override PartName="/ppt/notesSlides/notesSlide36.xml" ContentType="application/vnd.openxmlformats-officedocument.presentationml.notesSlide+xml"/>
  <Override PartName="/ppt/slideLayouts/slideLayout2.xml" ContentType="application/vnd.openxmlformats-officedocument.presentationml.slideLayout+xml"/>
  <Override PartName="/ppt/slides/slide17.xml" ContentType="application/vnd.openxmlformats-officedocument.presentationml.slide+xml"/>
  <Override PartName="/ppt/diagrams/data1.xml" ContentType="application/vnd.openxmlformats-officedocument.drawingml.diagramData+xml"/>
  <Override PartName="/ppt/notesSlides/notesSlide19.xml" ContentType="application/vnd.openxmlformats-officedocument.presentationml.notesSlide+xml"/>
  <Override PartName="/ppt/slides/slide10.xml" ContentType="application/vnd.openxmlformats-officedocument.presentationml.slide+xml"/>
  <Override PartName="/ppt/notesSlides/notesSlide12.xml" ContentType="application/vnd.openxmlformats-officedocument.presentationml.notesSlide+xml"/>
  <Override PartName="/docProps/app.xml" ContentType="application/vnd.openxmlformats-officedocument.extended-properties+xml"/>
  <Override PartName="/ppt/notesSlides/notesSlide34.xml" ContentType="application/vnd.openxmlformats-officedocument.presentationml.notesSlide+xml"/>
  <Override PartName="/ppt/notesSlides/notesSlide4.xml" ContentType="application/vnd.openxmlformats-officedocument.presentationml.notesSlide+xml"/>
  <Override PartName="/ppt/diagrams/quickStyle1.xml" ContentType="application/vnd.openxmlformats-officedocument.drawingml.diagramStyle+xml"/>
  <Override PartName="/ppt/theme/theme3.xml" ContentType="application/vnd.openxmlformats-officedocument.theme+xml"/>
  <Override PartName="/ppt/slides/slide24.xml" ContentType="application/vnd.openxmlformats-officedocument.presentationml.slide+xml"/>
  <Override PartName="/ppt/notesSlides/notesSlide10.xml" ContentType="application/vnd.openxmlformats-officedocument.presentationml.notesSlide+xml"/>
  <Override PartName="/ppt/notesSlides/notesSlide26.xml" ContentType="application/vnd.openxmlformats-officedocument.presentationml.notesSlide+xml"/>
  <Override PartName="/ppt/slides/slide8.xml" ContentType="application/vnd.openxmlformats-officedocument.presentationml.slide+xml"/>
  <Override PartName="/ppt/slideLayouts/slideLayout8.xml" ContentType="application/vnd.openxmlformats-officedocument.presentationml.slideLayout+xml"/>
  <Override PartName="/ppt/slides/slide33.xml" ContentType="application/vnd.openxmlformats-officedocument.presentationml.slide+xml"/>
  <Override PartName="/ppt/slides/slide1.xml" ContentType="application/vnd.openxmlformats-officedocument.presentationml.slide+xml"/>
  <Override PartName="/ppt/slideLayouts/slideLayout1.xml" ContentType="application/vnd.openxmlformats-officedocument.presentationml.slideLayout+xml"/>
  <Override PartName="/ppt/slides/slide16.xml" ContentType="application/vnd.openxmlformats-officedocument.presentationml.slide+xml"/>
  <Override PartName="/ppt/notesSlides/notesSlide18.xml" ContentType="application/vnd.openxmlformats-officedocument.presentationml.notesSlide+xml"/>
  <Default Extension="jpeg" ContentType="image/jpeg"/>
  <Override PartName="/ppt/viewProps.xml" ContentType="application/vnd.openxmlformats-officedocument.presentationml.viewProps+xml"/>
  <Override PartName="/ppt/notesSlides/notesSlide11.xml" ContentType="application/vnd.openxmlformats-officedocument.presentationml.notesSlide+xml"/>
  <Override PartName="/ppt/notesSlides/notesSlide33.xml" ContentType="application/vnd.openxmlformats-officedocument.presentationml.notesSlide+xml"/>
  <Override PartName="/ppt/notesSlides/notesSlide3.xml" ContentType="application/vnd.openxmlformats-officedocument.presentationml.notesSlide+xml"/>
  <Override PartName="/ppt/theme/theme2.xml" ContentType="application/vnd.openxmlformats-officedocument.theme+xml"/>
  <Override PartName="/ppt/slideLayouts/slideLayout11.xml" ContentType="application/vnd.openxmlformats-officedocument.presentationml.slideLayout+xml"/>
  <Override PartName="/ppt/slides/slide39.xml" ContentType="application/vnd.openxmlformats-officedocument.presentationml.slide+xml"/>
  <Override PartName="/ppt/slides/slide23.xml" ContentType="application/vnd.openxmlformats-officedocument.presentationml.slide+xml"/>
  <Override PartName="/ppt/slides/slide7.xml" ContentType="application/vnd.openxmlformats-officedocument.presentationml.slide+xml"/>
  <Override PartName="/ppt/notesSlides/notesSlide25.xml" ContentType="application/vnd.openxmlformats-officedocument.presentationml.notesSlide+xml"/>
  <Override PartName="/ppt/slideLayouts/slideLayout7.xml" ContentType="application/vnd.openxmlformats-officedocument.presentationml.slideLayout+xml"/>
  <Override PartName="/ppt/slides/slide32.xml" ContentType="application/vnd.openxmlformats-officedocument.presentationml.slide+xml"/>
  <Override PartName="/ppt/notesMasters/notesMaster1.xml" ContentType="application/vnd.openxmlformats-officedocument.presentationml.notesMaster+xml"/>
  <Override PartName="/ppt/slides/slide15.xml" ContentType="application/vnd.openxmlformats-officedocument.presentationml.slide+xml"/>
  <Override PartName="/ppt/notesSlides/notesSlide17.xml" ContentType="application/vnd.openxmlformats-officedocument.presentationml.notesSlide+xml"/>
  <Default Extension="wdp" ContentType="image/vnd.ms-photo"/>
  <Override PartName="/ppt/notesSlides/notesSlide32.xml" ContentType="application/vnd.openxmlformats-officedocument.presentationml.notesSlide+xml"/>
  <Override PartName="/ppt/notesSlides/notesSlide2.xml" ContentType="application/vnd.openxmlformats-officedocument.presentationml.notesSlide+xml"/>
  <Override PartName="/ppt/slides/slide29.xml" ContentType="application/vnd.openxmlformats-officedocument.presentationml.slide+xml"/>
  <Override PartName="/ppt/theme/theme1.xml" ContentType="application/vnd.openxmlformats-officedocument.theme+xml"/>
  <Override PartName="/ppt/slides/slide22.xml" ContentType="application/vnd.openxmlformats-officedocument.presentationml.slide+xml"/>
  <Override PartName="/ppt/slides/slide38.xml" ContentType="application/vnd.openxmlformats-officedocument.presentationml.slide+xml"/>
  <Override PartName="/ppt/presentation.xml" ContentType="application/vnd.openxmlformats-officedocument.presentationml.presentation.main+xml"/>
  <Override PartName="/ppt/slides/slide6.xml" ContentType="application/vnd.openxmlformats-officedocument.presentationml.slide+xml"/>
  <Override PartName="/ppt/diagrams/drawing1.xml" ContentType="application/vnd.ms-office.drawingml.diagramDrawing+xml"/>
  <Override PartName="/ppt/slideLayouts/slideLayout6.xml" ContentType="application/vnd.openxmlformats-officedocument.presentationml.slideLayout+xml"/>
  <Override PartName="/ppt/slides/slide31.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notesMasterIdLst>
    <p:notesMasterId r:id="rId41"/>
  </p:notesMasterIdLst>
  <p:handoutMasterIdLst>
    <p:handoutMasterId r:id="rId42"/>
  </p:handoutMasterIdLst>
  <p:sldIdLst>
    <p:sldId id="269" r:id="rId2"/>
    <p:sldId id="289" r:id="rId3"/>
    <p:sldId id="297" r:id="rId4"/>
    <p:sldId id="295" r:id="rId5"/>
    <p:sldId id="293" r:id="rId6"/>
    <p:sldId id="296" r:id="rId7"/>
    <p:sldId id="298" r:id="rId8"/>
    <p:sldId id="294" r:id="rId9"/>
    <p:sldId id="257" r:id="rId10"/>
    <p:sldId id="258" r:id="rId11"/>
    <p:sldId id="259" r:id="rId12"/>
    <p:sldId id="268" r:id="rId13"/>
    <p:sldId id="270" r:id="rId14"/>
    <p:sldId id="265" r:id="rId15"/>
    <p:sldId id="271" r:id="rId16"/>
    <p:sldId id="261" r:id="rId17"/>
    <p:sldId id="274" r:id="rId18"/>
    <p:sldId id="275" r:id="rId19"/>
    <p:sldId id="272" r:id="rId20"/>
    <p:sldId id="273" r:id="rId21"/>
    <p:sldId id="300" r:id="rId22"/>
    <p:sldId id="299" r:id="rId23"/>
    <p:sldId id="302" r:id="rId24"/>
    <p:sldId id="276" r:id="rId25"/>
    <p:sldId id="291" r:id="rId26"/>
    <p:sldId id="279" r:id="rId27"/>
    <p:sldId id="280" r:id="rId28"/>
    <p:sldId id="281" r:id="rId29"/>
    <p:sldId id="282" r:id="rId30"/>
    <p:sldId id="283" r:id="rId31"/>
    <p:sldId id="284" r:id="rId32"/>
    <p:sldId id="278" r:id="rId33"/>
    <p:sldId id="266" r:id="rId34"/>
    <p:sldId id="262" r:id="rId35"/>
    <p:sldId id="288" r:id="rId36"/>
    <p:sldId id="264" r:id="rId37"/>
    <p:sldId id="290" r:id="rId38"/>
    <p:sldId id="267" r:id="rId39"/>
    <p:sldId id="304" r:id="rId4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rnWhat="notes"/>
  <p:extLst>
    <p:ext uri="{E76CE94A-603C-4142-B9EB-6D1370010A27}">
      <p14:discardImageEditData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0"/>
    </p:ext>
    <p:ext uri="{D31A062A-798A-4329-ABDD-BBA856620510}">
      <p14:defaultImageDpi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80673" autoAdjust="0"/>
  </p:normalViewPr>
  <p:slideViewPr>
    <p:cSldViewPr snapToGrid="0" snapToObjects="1">
      <p:cViewPr varScale="1">
        <p:scale>
          <a:sx n="133" d="100"/>
          <a:sy n="133" d="100"/>
        </p:scale>
        <p:origin x="-1744"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46" Type="http://schemas.openxmlformats.org/officeDocument/2006/relationships/theme" Target="theme/theme1.xml"/><Relationship Id="rId47"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notesMaster" Target="notesMasters/notesMaster1.xml"/><Relationship Id="rId42" Type="http://schemas.openxmlformats.org/officeDocument/2006/relationships/handoutMaster" Target="handoutMasters/handoutMaster1.xml"/><Relationship Id="rId43" Type="http://schemas.openxmlformats.org/officeDocument/2006/relationships/printerSettings" Target="printerSettings/printerSettings1.bin"/><Relationship Id="rId44" Type="http://schemas.openxmlformats.org/officeDocument/2006/relationships/presProps" Target="presProps.xml"/><Relationship Id="rId45" Type="http://schemas.openxmlformats.org/officeDocument/2006/relationships/viewProps" Target="viewProps.xml"/></Relationships>
</file>

<file path=ppt/diagrams/_rels/data1.xml.rels><?xml version="1.0" encoding="UTF-8" standalone="yes"?>
<Relationships xmlns="http://schemas.openxmlformats.org/package/2006/relationships"><Relationship Id="rId3" Type="http://schemas.openxmlformats.org/officeDocument/2006/relationships/image" Target="../media/image13.jpeg"/><Relationship Id="rId4" Type="http://schemas.openxmlformats.org/officeDocument/2006/relationships/image" Target="../media/image14.jpeg"/><Relationship Id="rId1" Type="http://schemas.openxmlformats.org/officeDocument/2006/relationships/image" Target="../media/image11.jpeg"/><Relationship Id="rId2" Type="http://schemas.openxmlformats.org/officeDocument/2006/relationships/image" Target="../media/image12.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13.jpeg"/><Relationship Id="rId4" Type="http://schemas.openxmlformats.org/officeDocument/2006/relationships/image" Target="../media/image14.jpeg"/><Relationship Id="rId1" Type="http://schemas.openxmlformats.org/officeDocument/2006/relationships/image" Target="../media/image11.jpeg"/><Relationship Id="rId2" Type="http://schemas.openxmlformats.org/officeDocument/2006/relationships/image" Target="../media/image12.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7B54C3E-2E9B-431B-8A09-A68DBB081A7D}"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pt>
    <dgm:pt modelId="{A2AD056C-E8ED-467F-A409-FD8553556DB7}">
      <dgm:prSet phldrT="[Text]" custT="1"/>
      <dgm:spPr>
        <a:noFill/>
      </dgm:spPr>
      <dgm:t>
        <a:bodyPr/>
        <a:lstStyle/>
        <a:p>
          <a:r>
            <a:rPr lang="da-DK" sz="2800" dirty="0" smtClean="0">
              <a:solidFill>
                <a:schemeClr val="tx1"/>
              </a:solidFill>
            </a:rPr>
            <a:t>2009</a:t>
          </a:r>
          <a:endParaRPr lang="da-DK" sz="2800" dirty="0">
            <a:solidFill>
              <a:schemeClr val="tx1"/>
            </a:solidFill>
          </a:endParaRPr>
        </a:p>
      </dgm:t>
    </dgm:pt>
    <dgm:pt modelId="{5984090C-4A12-44D1-B1B3-998DD8BC140B}" type="parTrans" cxnId="{9A5C4E1A-49EB-48CD-9171-183CA634B922}">
      <dgm:prSet/>
      <dgm:spPr/>
      <dgm:t>
        <a:bodyPr/>
        <a:lstStyle/>
        <a:p>
          <a:endParaRPr lang="da-DK"/>
        </a:p>
      </dgm:t>
    </dgm:pt>
    <dgm:pt modelId="{81384D45-96D6-45D6-9332-6B27A06F5BDD}" type="sibTrans" cxnId="{9A5C4E1A-49EB-48CD-9171-183CA634B922}">
      <dgm:prSet/>
      <dgm:spPr/>
      <dgm:t>
        <a:bodyPr/>
        <a:lstStyle/>
        <a:p>
          <a:endParaRPr lang="da-DK"/>
        </a:p>
      </dgm:t>
    </dgm:pt>
    <dgm:pt modelId="{913324B3-5E75-460E-ABAF-EF99BF2B1F3B}">
      <dgm:prSet phldrT="[Text]" custT="1"/>
      <dgm:spPr>
        <a:noFill/>
      </dgm:spPr>
      <dgm:t>
        <a:bodyPr/>
        <a:lstStyle/>
        <a:p>
          <a:r>
            <a:rPr lang="da-DK" sz="2800" dirty="0" smtClean="0">
              <a:solidFill>
                <a:schemeClr val="tx1"/>
              </a:solidFill>
            </a:rPr>
            <a:t>2011</a:t>
          </a:r>
          <a:endParaRPr lang="da-DK" sz="2800" dirty="0">
            <a:solidFill>
              <a:schemeClr val="tx1"/>
            </a:solidFill>
          </a:endParaRPr>
        </a:p>
      </dgm:t>
    </dgm:pt>
    <dgm:pt modelId="{CF8F3E98-EDC1-43A9-96BA-E72C77C7194E}" type="parTrans" cxnId="{FA989AA6-8124-4F09-AC11-CDEEF02125A3}">
      <dgm:prSet/>
      <dgm:spPr/>
      <dgm:t>
        <a:bodyPr/>
        <a:lstStyle/>
        <a:p>
          <a:endParaRPr lang="da-DK"/>
        </a:p>
      </dgm:t>
    </dgm:pt>
    <dgm:pt modelId="{037F054D-4319-4713-9458-184321DD30D6}" type="sibTrans" cxnId="{FA989AA6-8124-4F09-AC11-CDEEF02125A3}">
      <dgm:prSet/>
      <dgm:spPr/>
      <dgm:t>
        <a:bodyPr/>
        <a:lstStyle/>
        <a:p>
          <a:endParaRPr lang="da-DK"/>
        </a:p>
      </dgm:t>
    </dgm:pt>
    <dgm:pt modelId="{1EC592DE-79C3-4BCC-A7FC-88B600DDCC2C}">
      <dgm:prSet phldrT="[Text]"/>
      <dgm:spPr>
        <a:noFill/>
      </dgm:spPr>
      <dgm:t>
        <a:bodyPr/>
        <a:lstStyle/>
        <a:p>
          <a:r>
            <a:rPr lang="da-DK" dirty="0" smtClean="0">
              <a:solidFill>
                <a:schemeClr val="tx1"/>
              </a:solidFill>
            </a:rPr>
            <a:t>2012</a:t>
          </a:r>
          <a:endParaRPr lang="da-DK" dirty="0">
            <a:solidFill>
              <a:schemeClr val="tx1"/>
            </a:solidFill>
          </a:endParaRPr>
        </a:p>
      </dgm:t>
    </dgm:pt>
    <dgm:pt modelId="{A2008E5D-1986-4601-9F2E-03087B01B3E1}" type="parTrans" cxnId="{9AE1AF03-D7E8-4EF3-8B09-DA254751717D}">
      <dgm:prSet/>
      <dgm:spPr/>
      <dgm:t>
        <a:bodyPr/>
        <a:lstStyle/>
        <a:p>
          <a:endParaRPr lang="da-DK"/>
        </a:p>
      </dgm:t>
    </dgm:pt>
    <dgm:pt modelId="{791847FD-39B2-45DF-95E7-2C9AA19FA3BC}" type="sibTrans" cxnId="{9AE1AF03-D7E8-4EF3-8B09-DA254751717D}">
      <dgm:prSet/>
      <dgm:spPr/>
      <dgm:t>
        <a:bodyPr/>
        <a:lstStyle/>
        <a:p>
          <a:endParaRPr lang="da-DK"/>
        </a:p>
      </dgm:t>
    </dgm:pt>
    <dgm:pt modelId="{61CD8207-BDDB-4262-9E26-5A690D15650A}">
      <dgm:prSet phldrT="[Text]" custT="1"/>
      <dgm:spPr>
        <a:noFill/>
      </dgm:spPr>
      <dgm:t>
        <a:bodyPr/>
        <a:lstStyle/>
        <a:p>
          <a:r>
            <a:rPr lang="da-DK" sz="2800" dirty="0" smtClean="0">
              <a:solidFill>
                <a:schemeClr val="tx1"/>
              </a:solidFill>
            </a:rPr>
            <a:t>2007</a:t>
          </a:r>
          <a:endParaRPr lang="da-DK" sz="2800" dirty="0">
            <a:solidFill>
              <a:schemeClr val="tx1"/>
            </a:solidFill>
          </a:endParaRPr>
        </a:p>
      </dgm:t>
    </dgm:pt>
    <dgm:pt modelId="{15D42AC7-16DB-4982-959F-F3B138AAA55E}" type="sibTrans" cxnId="{D1692B75-8F63-427A-95A1-99C04DC17253}">
      <dgm:prSet/>
      <dgm:spPr/>
      <dgm:t>
        <a:bodyPr/>
        <a:lstStyle/>
        <a:p>
          <a:endParaRPr lang="da-DK"/>
        </a:p>
      </dgm:t>
    </dgm:pt>
    <dgm:pt modelId="{EA4A41CD-8345-403D-A645-773765275271}" type="parTrans" cxnId="{D1692B75-8F63-427A-95A1-99C04DC17253}">
      <dgm:prSet/>
      <dgm:spPr/>
      <dgm:t>
        <a:bodyPr/>
        <a:lstStyle/>
        <a:p>
          <a:endParaRPr lang="da-DK"/>
        </a:p>
      </dgm:t>
    </dgm:pt>
    <dgm:pt modelId="{3ABC8FB8-5DE1-403F-B6A7-E015C12E05A2}" type="pres">
      <dgm:prSet presAssocID="{27B54C3E-2E9B-431B-8A09-A68DBB081A7D}" presName="Name0" presStyleCnt="0">
        <dgm:presLayoutVars>
          <dgm:dir/>
          <dgm:resizeHandles val="exact"/>
        </dgm:presLayoutVars>
      </dgm:prSet>
      <dgm:spPr/>
    </dgm:pt>
    <dgm:pt modelId="{873D9B37-5796-4F75-918E-F21EFCE90CF4}" type="pres">
      <dgm:prSet presAssocID="{61CD8207-BDDB-4262-9E26-5A690D15650A}" presName="composite" presStyleCnt="0"/>
      <dgm:spPr/>
    </dgm:pt>
    <dgm:pt modelId="{23FEB5B8-3657-4F62-B875-34FDC889477B}" type="pres">
      <dgm:prSet presAssocID="{61CD8207-BDDB-4262-9E26-5A690D15650A}" presName="rect1" presStyleLbl="bgShp" presStyleIdx="0" presStyleCnt="4" custLinFactNeighborY="-171"/>
      <dgm:spPr>
        <a:blipFill>
          <a:blip xmlns:r="http://schemas.openxmlformats.org/officeDocument/2006/relationships" r:embed="rId1" cstate="print">
            <a:extLst>
              <a:ext uri="{28A0092B-C50C-407E-A947-70E740481C1C}">
                <a14:useLocalDpi xmlns="" xmlns:dgm="http://schemas.openxmlformats.org/drawingml/2006/diagram" xmlns:a="http://schemas.openxmlformats.org/drawingml/2006/main" xmlns:r="http://schemas.openxmlformats.org/officeDocument/2006/relationships" xmlns:a14="http://schemas.microsoft.com/office/drawing/2010/main"/>
              </a:ext>
            </a:extLst>
          </a:blip>
          <a:srcRect/>
          <a:stretch>
            <a:fillRect/>
          </a:stretch>
        </a:blipFill>
      </dgm:spPr>
      <dgm:extLst>
        <a:ext uri="{E40237B7-FDA0-4F09-8148-C483321AD2D9}">
          <dgm14:cNvPr xmlns="" xmlns:dgm="http://schemas.openxmlformats.org/drawingml/2006/diagram" xmlns:a="http://schemas.openxmlformats.org/drawingml/2006/main" xmlns:dgm14="http://schemas.microsoft.com/office/drawing/2010/diagram" id="0" name="" descr="IMG_6059"/>
        </a:ext>
      </dgm:extLst>
    </dgm:pt>
    <dgm:pt modelId="{BC1015E3-1BF8-498F-85BE-40E138FFD2BF}" type="pres">
      <dgm:prSet presAssocID="{61CD8207-BDDB-4262-9E26-5A690D15650A}" presName="rect2" presStyleLbl="trBgShp" presStyleIdx="0" presStyleCnt="4" custLinFactNeighborX="4370" custLinFactNeighborY="3398">
        <dgm:presLayoutVars>
          <dgm:bulletEnabled val="1"/>
        </dgm:presLayoutVars>
      </dgm:prSet>
      <dgm:spPr/>
      <dgm:t>
        <a:bodyPr/>
        <a:lstStyle/>
        <a:p>
          <a:endParaRPr lang="da-DK"/>
        </a:p>
      </dgm:t>
    </dgm:pt>
    <dgm:pt modelId="{144F1FDD-264E-44F0-8E4D-9B3B5456AAF5}" type="pres">
      <dgm:prSet presAssocID="{15D42AC7-16DB-4982-959F-F3B138AAA55E}" presName="sibTrans" presStyleCnt="0"/>
      <dgm:spPr/>
    </dgm:pt>
    <dgm:pt modelId="{FC9745D8-DAE9-485D-A540-A60F4F7BB927}" type="pres">
      <dgm:prSet presAssocID="{A2AD056C-E8ED-467F-A409-FD8553556DB7}" presName="composite" presStyleCnt="0"/>
      <dgm:spPr/>
    </dgm:pt>
    <dgm:pt modelId="{1934624E-584C-4AA3-8DB2-827C8A2B02C4}" type="pres">
      <dgm:prSet presAssocID="{A2AD056C-E8ED-467F-A409-FD8553556DB7}" presName="rect1" presStyleLbl="bgShp" presStyleIdx="1" presStyleCnt="4" custLinFactNeighborY="-171"/>
      <dgm:spPr>
        <a:blipFill rotWithShape="1">
          <a:blip xmlns:r="http://schemas.openxmlformats.org/officeDocument/2006/relationships" r:embed="rId2" cstate="print">
            <a:extLst>
              <a:ext uri="{28A0092B-C50C-407E-A947-70E740481C1C}">
                <a14:useLocalDpi xmlns="" xmlns:dgm="http://schemas.openxmlformats.org/drawingml/2006/diagram" xmlns:a="http://schemas.openxmlformats.org/drawingml/2006/main" xmlns:r="http://schemas.openxmlformats.org/officeDocument/2006/relationships" xmlns:a14="http://schemas.microsoft.com/office/drawing/2010/main"/>
              </a:ext>
            </a:extLst>
          </a:blip>
          <a:srcRect/>
          <a:stretch>
            <a:fillRect/>
          </a:stretch>
        </a:blipFill>
      </dgm:spPr>
      <dgm:extLst>
        <a:ext uri="{E40237B7-FDA0-4F09-8148-C483321AD2D9}">
          <dgm14:cNvPr xmlns="" xmlns:dgm="http://schemas.openxmlformats.org/drawingml/2006/diagram" xmlns:a="http://schemas.openxmlformats.org/drawingml/2006/main" xmlns:dgm14="http://schemas.microsoft.com/office/drawing/2010/diagram" id="0" name="" descr="IMG_0307"/>
        </a:ext>
      </dgm:extLst>
    </dgm:pt>
    <dgm:pt modelId="{47DD923F-C9F3-42D7-93C5-0DB3EA0EDFD5}" type="pres">
      <dgm:prSet presAssocID="{A2AD056C-E8ED-467F-A409-FD8553556DB7}" presName="rect2" presStyleLbl="trBgShp" presStyleIdx="1" presStyleCnt="4" custLinFactNeighborX="7824" custLinFactNeighborY="10491">
        <dgm:presLayoutVars>
          <dgm:bulletEnabled val="1"/>
        </dgm:presLayoutVars>
      </dgm:prSet>
      <dgm:spPr/>
      <dgm:t>
        <a:bodyPr/>
        <a:lstStyle/>
        <a:p>
          <a:endParaRPr lang="da-DK"/>
        </a:p>
      </dgm:t>
    </dgm:pt>
    <dgm:pt modelId="{C3A75AD0-C468-43BC-B3E4-45267AA32494}" type="pres">
      <dgm:prSet presAssocID="{81384D45-96D6-45D6-9332-6B27A06F5BDD}" presName="sibTrans" presStyleCnt="0"/>
      <dgm:spPr/>
    </dgm:pt>
    <dgm:pt modelId="{F3FEC74D-F18E-4EEE-AB57-F19AA1610600}" type="pres">
      <dgm:prSet presAssocID="{913324B3-5E75-460E-ABAF-EF99BF2B1F3B}" presName="composite" presStyleCnt="0"/>
      <dgm:spPr/>
    </dgm:pt>
    <dgm:pt modelId="{06A98B99-D1B3-4B82-AF37-30D71A10F067}" type="pres">
      <dgm:prSet presAssocID="{913324B3-5E75-460E-ABAF-EF99BF2B1F3B}" presName="rect1" presStyleLbl="bgShp" presStyleIdx="2" presStyleCnt="4" custLinFactNeighborY="3199"/>
      <dgm:spPr>
        <a:blipFill>
          <a:blip xmlns:r="http://schemas.openxmlformats.org/officeDocument/2006/relationships" r:embed="rId3" cstate="print">
            <a:extLst>
              <a:ext uri="{28A0092B-C50C-407E-A947-70E740481C1C}">
                <a14:useLocalDpi xmlns="" xmlns:dgm="http://schemas.openxmlformats.org/drawingml/2006/diagram" xmlns:a="http://schemas.openxmlformats.org/drawingml/2006/main" xmlns:r="http://schemas.openxmlformats.org/officeDocument/2006/relationships" xmlns:a14="http://schemas.microsoft.com/office/drawing/2010/main"/>
              </a:ext>
            </a:extLst>
          </a:blip>
          <a:srcRect/>
          <a:stretch>
            <a:fillRect/>
          </a:stretch>
        </a:blipFill>
      </dgm:spPr>
      <dgm:extLst>
        <a:ext uri="{E40237B7-FDA0-4F09-8148-C483321AD2D9}">
          <dgm14:cNvPr xmlns="" xmlns:dgm="http://schemas.openxmlformats.org/drawingml/2006/diagram" xmlns:a="http://schemas.openxmlformats.org/drawingml/2006/main" xmlns:dgm14="http://schemas.microsoft.com/office/drawing/2010/diagram" id="0" name="" descr="road trees ash 2011"/>
        </a:ext>
      </dgm:extLst>
    </dgm:pt>
    <dgm:pt modelId="{02B85CD6-95D3-43BB-847A-017006A8713A}" type="pres">
      <dgm:prSet presAssocID="{913324B3-5E75-460E-ABAF-EF99BF2B1F3B}" presName="rect2" presStyleLbl="trBgShp" presStyleIdx="2" presStyleCnt="4" custLinFactNeighborX="5506" custLinFactNeighborY="-13104">
        <dgm:presLayoutVars>
          <dgm:bulletEnabled val="1"/>
        </dgm:presLayoutVars>
      </dgm:prSet>
      <dgm:spPr/>
      <dgm:t>
        <a:bodyPr/>
        <a:lstStyle/>
        <a:p>
          <a:endParaRPr lang="da-DK"/>
        </a:p>
      </dgm:t>
    </dgm:pt>
    <dgm:pt modelId="{13D77EC8-CDAF-42D4-AB8F-3F661C26500C}" type="pres">
      <dgm:prSet presAssocID="{037F054D-4319-4713-9458-184321DD30D6}" presName="sibTrans" presStyleCnt="0"/>
      <dgm:spPr/>
    </dgm:pt>
    <dgm:pt modelId="{DE322F09-8607-4FC4-9A2F-8C0A7720C440}" type="pres">
      <dgm:prSet presAssocID="{1EC592DE-79C3-4BCC-A7FC-88B600DDCC2C}" presName="composite" presStyleCnt="0"/>
      <dgm:spPr/>
    </dgm:pt>
    <dgm:pt modelId="{8DE43AF0-521A-4119-8478-491FA753F3E0}" type="pres">
      <dgm:prSet presAssocID="{1EC592DE-79C3-4BCC-A7FC-88B600DDCC2C}" presName="rect1" presStyleLbl="bgShp" presStyleIdx="3" presStyleCnt="4"/>
      <dgm:spPr>
        <a:blipFill rotWithShape="1">
          <a:blip xmlns:r="http://schemas.openxmlformats.org/officeDocument/2006/relationships" r:embed="rId4" cstate="print">
            <a:extLst>
              <a:ext uri="{28A0092B-C50C-407E-A947-70E740481C1C}">
                <a14:useLocalDpi xmlns="" xmlns:dgm="http://schemas.openxmlformats.org/drawingml/2006/diagram" xmlns:a="http://schemas.openxmlformats.org/drawingml/2006/main" xmlns:r="http://schemas.openxmlformats.org/officeDocument/2006/relationships" xmlns:a14="http://schemas.microsoft.com/office/drawing/2010/main"/>
              </a:ext>
            </a:extLst>
          </a:blip>
          <a:srcRect/>
          <a:stretch>
            <a:fillRect/>
          </a:stretch>
        </a:blipFill>
      </dgm:spPr>
    </dgm:pt>
    <dgm:pt modelId="{8A603F36-2A61-4A1E-9B3C-4C35E51D8BFF}" type="pres">
      <dgm:prSet presAssocID="{1EC592DE-79C3-4BCC-A7FC-88B600DDCC2C}" presName="rect2" presStyleLbl="trBgShp" presStyleIdx="3" presStyleCnt="4" custLinFactNeighborX="2272" custLinFactNeighborY="14659">
        <dgm:presLayoutVars>
          <dgm:bulletEnabled val="1"/>
        </dgm:presLayoutVars>
      </dgm:prSet>
      <dgm:spPr/>
      <dgm:t>
        <a:bodyPr/>
        <a:lstStyle/>
        <a:p>
          <a:endParaRPr lang="da-DK"/>
        </a:p>
      </dgm:t>
    </dgm:pt>
  </dgm:ptLst>
  <dgm:cxnLst>
    <dgm:cxn modelId="{C2A9E1CA-CDB6-104A-AA79-4F2338A607C2}" type="presOf" srcId="{A2AD056C-E8ED-467F-A409-FD8553556DB7}" destId="{47DD923F-C9F3-42D7-93C5-0DB3EA0EDFD5}" srcOrd="0" destOrd="0" presId="urn:microsoft.com/office/officeart/2008/layout/BendingPictureSemiTransparentText"/>
    <dgm:cxn modelId="{97DB0258-72DE-B444-82CF-1E254F169C92}" type="presOf" srcId="{1EC592DE-79C3-4BCC-A7FC-88B600DDCC2C}" destId="{8A603F36-2A61-4A1E-9B3C-4C35E51D8BFF}" srcOrd="0" destOrd="0" presId="urn:microsoft.com/office/officeart/2008/layout/BendingPictureSemiTransparentText"/>
    <dgm:cxn modelId="{9A5C4E1A-49EB-48CD-9171-183CA634B922}" srcId="{27B54C3E-2E9B-431B-8A09-A68DBB081A7D}" destId="{A2AD056C-E8ED-467F-A409-FD8553556DB7}" srcOrd="1" destOrd="0" parTransId="{5984090C-4A12-44D1-B1B3-998DD8BC140B}" sibTransId="{81384D45-96D6-45D6-9332-6B27A06F5BDD}"/>
    <dgm:cxn modelId="{D1692B75-8F63-427A-95A1-99C04DC17253}" srcId="{27B54C3E-2E9B-431B-8A09-A68DBB081A7D}" destId="{61CD8207-BDDB-4262-9E26-5A690D15650A}" srcOrd="0" destOrd="0" parTransId="{EA4A41CD-8345-403D-A645-773765275271}" sibTransId="{15D42AC7-16DB-4982-959F-F3B138AAA55E}"/>
    <dgm:cxn modelId="{4783197A-2D8E-FE44-9BFB-9FFAA9E3C8E2}" type="presOf" srcId="{913324B3-5E75-460E-ABAF-EF99BF2B1F3B}" destId="{02B85CD6-95D3-43BB-847A-017006A8713A}" srcOrd="0" destOrd="0" presId="urn:microsoft.com/office/officeart/2008/layout/BendingPictureSemiTransparentText"/>
    <dgm:cxn modelId="{FA989AA6-8124-4F09-AC11-CDEEF02125A3}" srcId="{27B54C3E-2E9B-431B-8A09-A68DBB081A7D}" destId="{913324B3-5E75-460E-ABAF-EF99BF2B1F3B}" srcOrd="2" destOrd="0" parTransId="{CF8F3E98-EDC1-43A9-96BA-E72C77C7194E}" sibTransId="{037F054D-4319-4713-9458-184321DD30D6}"/>
    <dgm:cxn modelId="{760CA2E6-0BCB-2B4B-A5CC-B39CC81EF6AB}" type="presOf" srcId="{27B54C3E-2E9B-431B-8A09-A68DBB081A7D}" destId="{3ABC8FB8-5DE1-403F-B6A7-E015C12E05A2}" srcOrd="0" destOrd="0" presId="urn:microsoft.com/office/officeart/2008/layout/BendingPictureSemiTransparentText"/>
    <dgm:cxn modelId="{C571DEBB-1FA9-5148-966A-6096F227B73D}" type="presOf" srcId="{61CD8207-BDDB-4262-9E26-5A690D15650A}" destId="{BC1015E3-1BF8-498F-85BE-40E138FFD2BF}" srcOrd="0" destOrd="0" presId="urn:microsoft.com/office/officeart/2008/layout/BendingPictureSemiTransparentText"/>
    <dgm:cxn modelId="{9AE1AF03-D7E8-4EF3-8B09-DA254751717D}" srcId="{27B54C3E-2E9B-431B-8A09-A68DBB081A7D}" destId="{1EC592DE-79C3-4BCC-A7FC-88B600DDCC2C}" srcOrd="3" destOrd="0" parTransId="{A2008E5D-1986-4601-9F2E-03087B01B3E1}" sibTransId="{791847FD-39B2-45DF-95E7-2C9AA19FA3BC}"/>
    <dgm:cxn modelId="{8ED09FFB-DA0D-8948-8E4A-098BEDA8FA48}" type="presParOf" srcId="{3ABC8FB8-5DE1-403F-B6A7-E015C12E05A2}" destId="{873D9B37-5796-4F75-918E-F21EFCE90CF4}" srcOrd="0" destOrd="0" presId="urn:microsoft.com/office/officeart/2008/layout/BendingPictureSemiTransparentText"/>
    <dgm:cxn modelId="{D3F0F196-1FB1-EE40-8F4A-10199FBD86A4}" type="presParOf" srcId="{873D9B37-5796-4F75-918E-F21EFCE90CF4}" destId="{23FEB5B8-3657-4F62-B875-34FDC889477B}" srcOrd="0" destOrd="0" presId="urn:microsoft.com/office/officeart/2008/layout/BendingPictureSemiTransparentText"/>
    <dgm:cxn modelId="{4F9F3E5C-A5EF-8A40-AF7F-EE797BB83C3B}" type="presParOf" srcId="{873D9B37-5796-4F75-918E-F21EFCE90CF4}" destId="{BC1015E3-1BF8-498F-85BE-40E138FFD2BF}" srcOrd="1" destOrd="0" presId="urn:microsoft.com/office/officeart/2008/layout/BendingPictureSemiTransparentText"/>
    <dgm:cxn modelId="{52779469-1483-1142-927A-E64A16240176}" type="presParOf" srcId="{3ABC8FB8-5DE1-403F-B6A7-E015C12E05A2}" destId="{144F1FDD-264E-44F0-8E4D-9B3B5456AAF5}" srcOrd="1" destOrd="0" presId="urn:microsoft.com/office/officeart/2008/layout/BendingPictureSemiTransparentText"/>
    <dgm:cxn modelId="{E1FE47F4-874A-434B-9E37-0C21C7DC1A5C}" type="presParOf" srcId="{3ABC8FB8-5DE1-403F-B6A7-E015C12E05A2}" destId="{FC9745D8-DAE9-485D-A540-A60F4F7BB927}" srcOrd="2" destOrd="0" presId="urn:microsoft.com/office/officeart/2008/layout/BendingPictureSemiTransparentText"/>
    <dgm:cxn modelId="{F0668C19-F6AF-9843-8D3E-6D811B47BD08}" type="presParOf" srcId="{FC9745D8-DAE9-485D-A540-A60F4F7BB927}" destId="{1934624E-584C-4AA3-8DB2-827C8A2B02C4}" srcOrd="0" destOrd="0" presId="urn:microsoft.com/office/officeart/2008/layout/BendingPictureSemiTransparentText"/>
    <dgm:cxn modelId="{A0CB3388-6E19-3D42-A97B-A959AA133585}" type="presParOf" srcId="{FC9745D8-DAE9-485D-A540-A60F4F7BB927}" destId="{47DD923F-C9F3-42D7-93C5-0DB3EA0EDFD5}" srcOrd="1" destOrd="0" presId="urn:microsoft.com/office/officeart/2008/layout/BendingPictureSemiTransparentText"/>
    <dgm:cxn modelId="{A0975031-51B3-774A-B58F-C4D8060B1168}" type="presParOf" srcId="{3ABC8FB8-5DE1-403F-B6A7-E015C12E05A2}" destId="{C3A75AD0-C468-43BC-B3E4-45267AA32494}" srcOrd="3" destOrd="0" presId="urn:microsoft.com/office/officeart/2008/layout/BendingPictureSemiTransparentText"/>
    <dgm:cxn modelId="{E80C4BAF-2D46-2B4A-9AFE-87C36682575A}" type="presParOf" srcId="{3ABC8FB8-5DE1-403F-B6A7-E015C12E05A2}" destId="{F3FEC74D-F18E-4EEE-AB57-F19AA1610600}" srcOrd="4" destOrd="0" presId="urn:microsoft.com/office/officeart/2008/layout/BendingPictureSemiTransparentText"/>
    <dgm:cxn modelId="{EE3CF84C-FE34-2340-9F85-72366FDC8AAA}" type="presParOf" srcId="{F3FEC74D-F18E-4EEE-AB57-F19AA1610600}" destId="{06A98B99-D1B3-4B82-AF37-30D71A10F067}" srcOrd="0" destOrd="0" presId="urn:microsoft.com/office/officeart/2008/layout/BendingPictureSemiTransparentText"/>
    <dgm:cxn modelId="{E121F669-FB01-6D44-AB08-A234BE0C642C}" type="presParOf" srcId="{F3FEC74D-F18E-4EEE-AB57-F19AA1610600}" destId="{02B85CD6-95D3-43BB-847A-017006A8713A}" srcOrd="1" destOrd="0" presId="urn:microsoft.com/office/officeart/2008/layout/BendingPictureSemiTransparentText"/>
    <dgm:cxn modelId="{AC5E6D2A-84A6-D247-9D28-32A60F4F639A}" type="presParOf" srcId="{3ABC8FB8-5DE1-403F-B6A7-E015C12E05A2}" destId="{13D77EC8-CDAF-42D4-AB8F-3F661C26500C}" srcOrd="5" destOrd="0" presId="urn:microsoft.com/office/officeart/2008/layout/BendingPictureSemiTransparentText"/>
    <dgm:cxn modelId="{98DB3D2A-C625-6842-9BCC-02551FB92014}" type="presParOf" srcId="{3ABC8FB8-5DE1-403F-B6A7-E015C12E05A2}" destId="{DE322F09-8607-4FC4-9A2F-8C0A7720C440}" srcOrd="6" destOrd="0" presId="urn:microsoft.com/office/officeart/2008/layout/BendingPictureSemiTransparentText"/>
    <dgm:cxn modelId="{36C2E19B-80F1-3943-A803-E57EFFECB950}" type="presParOf" srcId="{DE322F09-8607-4FC4-9A2F-8C0A7720C440}" destId="{8DE43AF0-521A-4119-8478-491FA753F3E0}" srcOrd="0" destOrd="0" presId="urn:microsoft.com/office/officeart/2008/layout/BendingPictureSemiTransparentText"/>
    <dgm:cxn modelId="{16DAA5B0-9643-014C-B79D-1C842DB374AD}" type="presParOf" srcId="{DE322F09-8607-4FC4-9A2F-8C0A7720C440}" destId="{8A603F36-2A61-4A1E-9B3C-4C35E51D8BFF}" srcOrd="1" destOrd="0" presId="urn:microsoft.com/office/officeart/2008/layout/BendingPictureSemiTransparentText"/>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3FEB5B8-3657-4F62-B875-34FDC889477B}">
      <dsp:nvSpPr>
        <dsp:cNvPr id="0" name=""/>
        <dsp:cNvSpPr/>
      </dsp:nvSpPr>
      <dsp:spPr>
        <a:xfrm>
          <a:off x="505053" y="0"/>
          <a:ext cx="2773863" cy="2377529"/>
        </a:xfrm>
        <a:prstGeom prst="rect">
          <a:avLst/>
        </a:prstGeom>
        <a:blipFill>
          <a:blip xmlns:r="http://schemas.openxmlformats.org/officeDocument/2006/relationships" r:embed="rId1" cstate="print">
            <a:extLst>
              <a:ext uri="{28A0092B-C50C-407E-A947-70E740481C1C}">
                <a14:useLocalDpi xmlns="" xmlns:dgm="http://schemas.openxmlformats.org/drawingml/2006/diagram" xmlns:a="http://schemas.openxmlformats.org/drawingml/2006/main" xmlns:r="http://schemas.openxmlformats.org/officeDocument/2006/relationships" xmlns:a14="http://schemas.microsoft.com/office/drawing/2010/main"/>
              </a:ext>
            </a:extLst>
          </a:blip>
          <a:srcRect/>
          <a:stretch>
            <a:fillRect/>
          </a:stretch>
        </a:blipFill>
        <a:ln>
          <a:noFill/>
        </a:ln>
        <a:effectLst/>
      </dsp:spPr>
      <dsp:style>
        <a:lnRef idx="0">
          <a:scrgbClr r="0" g="0" b="0"/>
        </a:lnRef>
        <a:fillRef idx="1">
          <a:scrgbClr r="0" g="0" b="0"/>
        </a:fillRef>
        <a:effectRef idx="0">
          <a:scrgbClr r="0" g="0" b="0"/>
        </a:effectRef>
        <a:fontRef idx="minor"/>
      </dsp:style>
    </dsp:sp>
    <dsp:sp modelId="{BC1015E3-1BF8-498F-85BE-40E138FFD2BF}">
      <dsp:nvSpPr>
        <dsp:cNvPr id="0" name=""/>
        <dsp:cNvSpPr/>
      </dsp:nvSpPr>
      <dsp:spPr>
        <a:xfrm>
          <a:off x="626271" y="1687716"/>
          <a:ext cx="2773863" cy="570607"/>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71120" tIns="71120" rIns="71120" bIns="71120" numCol="1" spcCol="1270" anchor="ctr" anchorCtr="0">
          <a:noAutofit/>
        </a:bodyPr>
        <a:lstStyle/>
        <a:p>
          <a:pPr lvl="0" algn="ctr" defTabSz="1244600">
            <a:lnSpc>
              <a:spcPct val="90000"/>
            </a:lnSpc>
            <a:spcBef>
              <a:spcPct val="0"/>
            </a:spcBef>
            <a:spcAft>
              <a:spcPct val="35000"/>
            </a:spcAft>
          </a:pPr>
          <a:r>
            <a:rPr lang="da-DK" sz="2800" kern="1200" dirty="0" smtClean="0">
              <a:solidFill>
                <a:schemeClr val="tx1"/>
              </a:solidFill>
            </a:rPr>
            <a:t>2007</a:t>
          </a:r>
          <a:endParaRPr lang="da-DK" sz="2800" kern="1200" dirty="0">
            <a:solidFill>
              <a:schemeClr val="tx1"/>
            </a:solidFill>
          </a:endParaRPr>
        </a:p>
      </dsp:txBody>
      <dsp:txXfrm>
        <a:off x="626271" y="1687716"/>
        <a:ext cx="2773863" cy="570607"/>
      </dsp:txXfrm>
    </dsp:sp>
    <dsp:sp modelId="{1934624E-584C-4AA3-8DB2-827C8A2B02C4}">
      <dsp:nvSpPr>
        <dsp:cNvPr id="0" name=""/>
        <dsp:cNvSpPr/>
      </dsp:nvSpPr>
      <dsp:spPr>
        <a:xfrm>
          <a:off x="3561842" y="0"/>
          <a:ext cx="2773863" cy="2377529"/>
        </a:xfrm>
        <a:prstGeom prst="rect">
          <a:avLst/>
        </a:prstGeom>
        <a:blipFill rotWithShape="1">
          <a:blip xmlns:r="http://schemas.openxmlformats.org/officeDocument/2006/relationships" r:embed="rId2" cstate="print">
            <a:extLst>
              <a:ext uri="{28A0092B-C50C-407E-A947-70E740481C1C}">
                <a14:useLocalDpi xmlns="" xmlns:dgm="http://schemas.openxmlformats.org/drawingml/2006/diagram" xmlns:a="http://schemas.openxmlformats.org/drawingml/2006/main" xmlns:r="http://schemas.openxmlformats.org/officeDocument/2006/relationships" xmlns:a14="http://schemas.microsoft.com/office/drawing/2010/main"/>
              </a:ext>
            </a:extLst>
          </a:blip>
          <a:srcRect/>
          <a:stretch>
            <a:fillRect/>
          </a:stretch>
        </a:blipFill>
        <a:ln>
          <a:noFill/>
        </a:ln>
        <a:effectLst/>
      </dsp:spPr>
      <dsp:style>
        <a:lnRef idx="0">
          <a:scrgbClr r="0" g="0" b="0"/>
        </a:lnRef>
        <a:fillRef idx="1">
          <a:scrgbClr r="0" g="0" b="0"/>
        </a:fillRef>
        <a:effectRef idx="0">
          <a:scrgbClr r="0" g="0" b="0"/>
        </a:effectRef>
        <a:fontRef idx="minor"/>
      </dsp:style>
    </dsp:sp>
    <dsp:sp modelId="{47DD923F-C9F3-42D7-93C5-0DB3EA0EDFD5}">
      <dsp:nvSpPr>
        <dsp:cNvPr id="0" name=""/>
        <dsp:cNvSpPr/>
      </dsp:nvSpPr>
      <dsp:spPr>
        <a:xfrm>
          <a:off x="3778870" y="1728189"/>
          <a:ext cx="2773863" cy="570607"/>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71120" tIns="71120" rIns="71120" bIns="71120" numCol="1" spcCol="1270" anchor="ctr" anchorCtr="0">
          <a:noAutofit/>
        </a:bodyPr>
        <a:lstStyle/>
        <a:p>
          <a:pPr lvl="0" algn="ctr" defTabSz="1244600">
            <a:lnSpc>
              <a:spcPct val="90000"/>
            </a:lnSpc>
            <a:spcBef>
              <a:spcPct val="0"/>
            </a:spcBef>
            <a:spcAft>
              <a:spcPct val="35000"/>
            </a:spcAft>
          </a:pPr>
          <a:r>
            <a:rPr lang="da-DK" sz="2800" kern="1200" dirty="0" smtClean="0">
              <a:solidFill>
                <a:schemeClr val="tx1"/>
              </a:solidFill>
            </a:rPr>
            <a:t>2009</a:t>
          </a:r>
          <a:endParaRPr lang="da-DK" sz="2800" kern="1200" dirty="0">
            <a:solidFill>
              <a:schemeClr val="tx1"/>
            </a:solidFill>
          </a:endParaRPr>
        </a:p>
      </dsp:txBody>
      <dsp:txXfrm>
        <a:off x="3778870" y="1728189"/>
        <a:ext cx="2773863" cy="570607"/>
      </dsp:txXfrm>
    </dsp:sp>
    <dsp:sp modelId="{06A98B99-D1B3-4B82-AF37-30D71A10F067}">
      <dsp:nvSpPr>
        <dsp:cNvPr id="0" name=""/>
        <dsp:cNvSpPr/>
      </dsp:nvSpPr>
      <dsp:spPr>
        <a:xfrm>
          <a:off x="505053" y="2663029"/>
          <a:ext cx="2773863" cy="2377529"/>
        </a:xfrm>
        <a:prstGeom prst="rect">
          <a:avLst/>
        </a:prstGeom>
        <a:blipFill>
          <a:blip xmlns:r="http://schemas.openxmlformats.org/officeDocument/2006/relationships" r:embed="rId3" cstate="print">
            <a:extLst>
              <a:ext uri="{28A0092B-C50C-407E-A947-70E740481C1C}">
                <a14:useLocalDpi xmlns="" xmlns:dgm="http://schemas.openxmlformats.org/drawingml/2006/diagram" xmlns:a="http://schemas.openxmlformats.org/drawingml/2006/main" xmlns:r="http://schemas.openxmlformats.org/officeDocument/2006/relationships" xmlns:a14="http://schemas.microsoft.com/office/drawing/2010/main"/>
              </a:ext>
            </a:extLst>
          </a:blip>
          <a:srcRect/>
          <a:stretch>
            <a:fillRect/>
          </a:stretch>
        </a:blipFill>
        <a:ln>
          <a:noFill/>
        </a:ln>
        <a:effectLst/>
      </dsp:spPr>
      <dsp:style>
        <a:lnRef idx="0">
          <a:scrgbClr r="0" g="0" b="0"/>
        </a:lnRef>
        <a:fillRef idx="1">
          <a:scrgbClr r="0" g="0" b="0"/>
        </a:fillRef>
        <a:effectRef idx="0">
          <a:scrgbClr r="0" g="0" b="0"/>
        </a:effectRef>
        <a:fontRef idx="minor"/>
      </dsp:style>
    </dsp:sp>
    <dsp:sp modelId="{02B85CD6-95D3-43BB-847A-017006A8713A}">
      <dsp:nvSpPr>
        <dsp:cNvPr id="0" name=""/>
        <dsp:cNvSpPr/>
      </dsp:nvSpPr>
      <dsp:spPr>
        <a:xfrm>
          <a:off x="657782" y="4248470"/>
          <a:ext cx="2773863" cy="570607"/>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71120" tIns="71120" rIns="71120" bIns="71120" numCol="1" spcCol="1270" anchor="ctr" anchorCtr="0">
          <a:noAutofit/>
        </a:bodyPr>
        <a:lstStyle/>
        <a:p>
          <a:pPr lvl="0" algn="ctr" defTabSz="1244600">
            <a:lnSpc>
              <a:spcPct val="90000"/>
            </a:lnSpc>
            <a:spcBef>
              <a:spcPct val="0"/>
            </a:spcBef>
            <a:spcAft>
              <a:spcPct val="35000"/>
            </a:spcAft>
          </a:pPr>
          <a:r>
            <a:rPr lang="da-DK" sz="2800" kern="1200" dirty="0" smtClean="0">
              <a:solidFill>
                <a:schemeClr val="tx1"/>
              </a:solidFill>
            </a:rPr>
            <a:t>2011</a:t>
          </a:r>
          <a:endParaRPr lang="da-DK" sz="2800" kern="1200" dirty="0">
            <a:solidFill>
              <a:schemeClr val="tx1"/>
            </a:solidFill>
          </a:endParaRPr>
        </a:p>
      </dsp:txBody>
      <dsp:txXfrm>
        <a:off x="657782" y="4248470"/>
        <a:ext cx="2773863" cy="570607"/>
      </dsp:txXfrm>
    </dsp:sp>
    <dsp:sp modelId="{8DE43AF0-521A-4119-8478-491FA753F3E0}">
      <dsp:nvSpPr>
        <dsp:cNvPr id="0" name=""/>
        <dsp:cNvSpPr/>
      </dsp:nvSpPr>
      <dsp:spPr>
        <a:xfrm>
          <a:off x="3561842" y="2658972"/>
          <a:ext cx="2773863" cy="2377529"/>
        </a:xfrm>
        <a:prstGeom prst="rect">
          <a:avLst/>
        </a:prstGeom>
        <a:blipFill rotWithShape="1">
          <a:blip xmlns:r="http://schemas.openxmlformats.org/officeDocument/2006/relationships" r:embed="rId4" cstate="print">
            <a:extLst>
              <a:ext uri="{28A0092B-C50C-407E-A947-70E740481C1C}">
                <a14:useLocalDpi xmlns="" xmlns:dgm="http://schemas.openxmlformats.org/drawingml/2006/diagram" xmlns:a="http://schemas.openxmlformats.org/drawingml/2006/main" xmlns:r="http://schemas.openxmlformats.org/officeDocument/2006/relationships" xmlns:a14="http://schemas.microsoft.com/office/drawing/2010/main"/>
              </a:ext>
            </a:extLst>
          </a:blip>
          <a:srcRect/>
          <a:stretch>
            <a:fillRect/>
          </a:stretch>
        </a:blipFill>
        <a:ln>
          <a:noFill/>
        </a:ln>
        <a:effectLst/>
      </dsp:spPr>
      <dsp:style>
        <a:lnRef idx="0">
          <a:scrgbClr r="0" g="0" b="0"/>
        </a:lnRef>
        <a:fillRef idx="1">
          <a:scrgbClr r="0" g="0" b="0"/>
        </a:fillRef>
        <a:effectRef idx="0">
          <a:scrgbClr r="0" g="0" b="0"/>
        </a:effectRef>
        <a:fontRef idx="minor"/>
      </dsp:style>
    </dsp:sp>
    <dsp:sp modelId="{8A603F36-2A61-4A1E-9B3C-4C35E51D8BFF}">
      <dsp:nvSpPr>
        <dsp:cNvPr id="0" name=""/>
        <dsp:cNvSpPr/>
      </dsp:nvSpPr>
      <dsp:spPr>
        <a:xfrm>
          <a:off x="3624865" y="4406888"/>
          <a:ext cx="2773863" cy="570607"/>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73660" tIns="73660" rIns="73660" bIns="73660" numCol="1" spcCol="1270" anchor="ctr" anchorCtr="0">
          <a:noAutofit/>
        </a:bodyPr>
        <a:lstStyle/>
        <a:p>
          <a:pPr lvl="0" algn="ctr" defTabSz="1289050">
            <a:lnSpc>
              <a:spcPct val="90000"/>
            </a:lnSpc>
            <a:spcBef>
              <a:spcPct val="0"/>
            </a:spcBef>
            <a:spcAft>
              <a:spcPct val="35000"/>
            </a:spcAft>
          </a:pPr>
          <a:r>
            <a:rPr lang="da-DK" sz="2900" kern="1200" dirty="0" smtClean="0">
              <a:solidFill>
                <a:schemeClr val="tx1"/>
              </a:solidFill>
            </a:rPr>
            <a:t>2012</a:t>
          </a:r>
          <a:endParaRPr lang="da-DK" sz="2900" kern="1200" dirty="0">
            <a:solidFill>
              <a:schemeClr val="tx1"/>
            </a:solidFill>
          </a:endParaRPr>
        </a:p>
      </dsp:txBody>
      <dsp:txXfrm>
        <a:off x="3624865" y="4406888"/>
        <a:ext cx="2773863" cy="570607"/>
      </dsp:txXfrm>
    </dsp:sp>
  </dsp:spTree>
</dsp:drawing>
</file>

<file path=ppt/diagrams/layout1.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9F6241D-4FE7-A247-9342-2B1695DE0694}" type="datetimeFigureOut">
              <a:rPr lang="en-US" altLang="ja-JP" smtClean="0"/>
              <a:pPr/>
              <a:t>13.4.4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D8C527A-0022-9740-9FE9-FE1660AA1F54}"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7657881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C0DC3A9-F176-3748-8D5A-F0F2D3AA1746}" type="datetimeFigureOut">
              <a:rPr lang="en-US" altLang="ja-JP" smtClean="0"/>
              <a:pPr/>
              <a:t>13.4.4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6F1B90A-3D48-004C-A311-08D22C33C00E}"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72624334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What</a:t>
            </a:r>
            <a:r>
              <a:rPr lang="en-GB" baseline="0" dirty="0" smtClean="0"/>
              <a:t> is Ash?</a:t>
            </a:r>
          </a:p>
          <a:p>
            <a:r>
              <a:rPr lang="en-GB" baseline="0" dirty="0" smtClean="0"/>
              <a:t>The pictures are “big Ash tree” and leaves. </a:t>
            </a:r>
          </a:p>
          <a:p>
            <a:r>
              <a:rPr lang="en-GB" baseline="0" dirty="0" smtClean="0"/>
              <a:t>Ash tree slowly grows, and finally becomes big tree.</a:t>
            </a:r>
          </a:p>
          <a:p>
            <a:r>
              <a:rPr lang="en-GB" baseline="0" dirty="0" smtClean="0"/>
              <a:t>Scientific name is </a:t>
            </a:r>
            <a:r>
              <a:rPr lang="en-GB" baseline="0" dirty="0" err="1" smtClean="0"/>
              <a:t>Fraxinus</a:t>
            </a:r>
            <a:r>
              <a:rPr lang="en-GB" baseline="0" dirty="0" smtClean="0"/>
              <a:t> Excelsior.</a:t>
            </a:r>
            <a:endParaRPr lang="en-GB" dirty="0"/>
          </a:p>
        </p:txBody>
      </p:sp>
      <p:sp>
        <p:nvSpPr>
          <p:cNvPr id="4" name="Slide Number Placeholder 3"/>
          <p:cNvSpPr>
            <a:spLocks noGrp="1"/>
          </p:cNvSpPr>
          <p:nvPr>
            <p:ph type="sldNum" sz="quarter" idx="10"/>
          </p:nvPr>
        </p:nvSpPr>
        <p:spPr/>
        <p:txBody>
          <a:bodyPr/>
          <a:lstStyle/>
          <a:p>
            <a:fld id="{EED83596-AC88-4BD6-89C0-26DE62C9D8DC}" type="slidenum">
              <a:rPr lang="en-GB" smtClean="0"/>
              <a:pPr/>
              <a:t>3</a:t>
            </a:fld>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great advantage</a:t>
            </a:r>
            <a:r>
              <a:rPr lang="en-US" baseline="0" dirty="0" smtClean="0"/>
              <a:t> to this is that having a community closely watch the release of data and results from that as they appear means review and criticism and improvement can happen much more quickly. Results are examined and filtered in a live peer review process that speeds up the whole process without having to wait for publication in traditional model journals.</a:t>
            </a:r>
            <a:endParaRPr lang="en-US" dirty="0"/>
          </a:p>
        </p:txBody>
      </p:sp>
      <p:sp>
        <p:nvSpPr>
          <p:cNvPr id="4" name="Slide Number Placeholder 3"/>
          <p:cNvSpPr>
            <a:spLocks noGrp="1"/>
          </p:cNvSpPr>
          <p:nvPr>
            <p:ph type="sldNum" sz="quarter" idx="10"/>
          </p:nvPr>
        </p:nvSpPr>
        <p:spPr/>
        <p:txBody>
          <a:bodyPr/>
          <a:lstStyle/>
          <a:p>
            <a:fld id="{06F1B90A-3D48-004C-A311-08D22C33C00E}" type="slidenum">
              <a:rPr lang="en-US" smtClean="0"/>
              <a:pPr/>
              <a:t>12</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911928374"/>
      </p:ext>
    </p:extLst>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Why crowdsourcing</a:t>
            </a:r>
            <a:r>
              <a:rPr lang="en-US" baseline="0" dirty="0" smtClean="0"/>
              <a:t> might help?</a:t>
            </a:r>
          </a:p>
          <a:p>
            <a:r>
              <a:rPr lang="en-US" baseline="0" dirty="0" smtClean="0"/>
              <a:t>One of the best successful example is “E coli outbreak Germany 2011).</a:t>
            </a:r>
          </a:p>
          <a:p>
            <a:r>
              <a:rPr lang="en-US" baseline="0" dirty="0" smtClean="0"/>
              <a:t>Over 3000 people was hospitalized. 50 deaths were reported in Germany.</a:t>
            </a:r>
          </a:p>
          <a:p>
            <a:r>
              <a:rPr lang="en-US" baseline="0" dirty="0" err="1" smtClean="0"/>
              <a:t>Outbread</a:t>
            </a:r>
            <a:r>
              <a:rPr lang="en-US" baseline="0" dirty="0" smtClean="0"/>
              <a:t> tracked to Fenugreek seeds.</a:t>
            </a:r>
          </a:p>
          <a:p>
            <a:r>
              <a:rPr lang="en-US" baseline="0" dirty="0" smtClean="0"/>
              <a:t>After 24 hours from starting crowdsourcing, </a:t>
            </a:r>
            <a:r>
              <a:rPr lang="en-US" baseline="0" dirty="0" err="1" smtClean="0"/>
              <a:t>Dr</a:t>
            </a:r>
            <a:r>
              <a:rPr lang="en-US" baseline="0" dirty="0" smtClean="0"/>
              <a:t> </a:t>
            </a:r>
            <a:r>
              <a:rPr lang="en-US" baseline="0" dirty="0" err="1" smtClean="0"/>
              <a:t>Loman</a:t>
            </a:r>
            <a:r>
              <a:rPr lang="en-US" baseline="0" dirty="0" smtClean="0"/>
              <a:t> joined up sequences.</a:t>
            </a:r>
          </a:p>
          <a:p>
            <a:r>
              <a:rPr lang="en-US" baseline="0" dirty="0" smtClean="0"/>
              <a:t>After 120 hours, DNA-based </a:t>
            </a:r>
            <a:r>
              <a:rPr lang="en-US" baseline="0" dirty="0" err="1" smtClean="0"/>
              <a:t>dignostics</a:t>
            </a:r>
            <a:r>
              <a:rPr lang="en-US" baseline="0" dirty="0" smtClean="0"/>
              <a:t> was established.</a:t>
            </a:r>
          </a:p>
          <a:p>
            <a:r>
              <a:rPr lang="en-US" baseline="0" dirty="0" smtClean="0"/>
              <a:t>They clarified how the pathogen kills, toxin genes and sticky proteins.</a:t>
            </a:r>
          </a:p>
        </p:txBody>
      </p:sp>
      <p:sp>
        <p:nvSpPr>
          <p:cNvPr id="4" name="Slide Number Placeholder 3"/>
          <p:cNvSpPr>
            <a:spLocks noGrp="1"/>
          </p:cNvSpPr>
          <p:nvPr>
            <p:ph type="sldNum" sz="quarter" idx="10"/>
          </p:nvPr>
        </p:nvSpPr>
        <p:spPr/>
        <p:txBody>
          <a:bodyPr/>
          <a:lstStyle/>
          <a:p>
            <a:fld id="{06F1B90A-3D48-004C-A311-08D22C33C00E}" type="slidenum">
              <a:rPr lang="en-US" smtClean="0"/>
              <a:pPr/>
              <a:t>13</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592964021"/>
      </p:ext>
    </p:extLst>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a:t>
            </a:r>
            <a:r>
              <a:rPr lang="en-US" baseline="0" dirty="0" smtClean="0"/>
              <a:t> to fight against Ash-dieback, a group of us have come together to bring Open Access data principles to try and fast-forward collaboration on genomics of ash and ash dieback.</a:t>
            </a:r>
          </a:p>
          <a:p>
            <a:endParaRPr lang="en-US" baseline="0" dirty="0" smtClean="0"/>
          </a:p>
          <a:p>
            <a:r>
              <a:rPr lang="en-US" baseline="0" dirty="0" smtClean="0"/>
              <a:t>We’ve put up a hub website to facilitate this, called </a:t>
            </a:r>
            <a:r>
              <a:rPr lang="en-US" baseline="0" dirty="0" err="1" smtClean="0"/>
              <a:t>OpenAshDieBack</a:t>
            </a:r>
            <a:r>
              <a:rPr lang="en-US" baseline="0" dirty="0" smtClean="0"/>
              <a:t>. Which is at this URL</a:t>
            </a:r>
            <a:endParaRPr lang="en-US" dirty="0"/>
          </a:p>
        </p:txBody>
      </p:sp>
      <p:sp>
        <p:nvSpPr>
          <p:cNvPr id="4" name="Slide Number Placeholder 3"/>
          <p:cNvSpPr>
            <a:spLocks noGrp="1"/>
          </p:cNvSpPr>
          <p:nvPr>
            <p:ph type="sldNum" sz="quarter" idx="10"/>
          </p:nvPr>
        </p:nvSpPr>
        <p:spPr/>
        <p:txBody>
          <a:bodyPr/>
          <a:lstStyle/>
          <a:p>
            <a:fld id="{06F1B90A-3D48-004C-A311-08D22C33C00E}" type="slidenum">
              <a:rPr lang="en-US" smtClean="0"/>
              <a:pPr/>
              <a:t>14</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140533056"/>
      </p:ext>
    </p:extLst>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Which license do</a:t>
            </a:r>
            <a:r>
              <a:rPr lang="en-US" baseline="0" dirty="0" smtClean="0"/>
              <a:t> you need to use data?</a:t>
            </a:r>
          </a:p>
          <a:p>
            <a:r>
              <a:rPr lang="en-US" baseline="0" dirty="0" smtClean="0"/>
              <a:t>None whatsoever</a:t>
            </a:r>
          </a:p>
          <a:p>
            <a:r>
              <a:rPr lang="en-US" dirty="0" smtClean="0"/>
              <a:t>Not For</a:t>
            </a:r>
            <a:r>
              <a:rPr lang="en-US" baseline="0" dirty="0" smtClean="0"/>
              <a:t> Lauderdale, Not Toronto</a:t>
            </a:r>
          </a:p>
          <a:p>
            <a:r>
              <a:rPr lang="en-US" baseline="0" dirty="0" smtClean="0"/>
              <a:t>Completely open access and public domain.</a:t>
            </a:r>
            <a:endParaRPr lang="en-US" dirty="0"/>
          </a:p>
        </p:txBody>
      </p:sp>
      <p:sp>
        <p:nvSpPr>
          <p:cNvPr id="4" name="Slide Number Placeholder 3"/>
          <p:cNvSpPr>
            <a:spLocks noGrp="1"/>
          </p:cNvSpPr>
          <p:nvPr>
            <p:ph type="sldNum" sz="quarter" idx="10"/>
          </p:nvPr>
        </p:nvSpPr>
        <p:spPr/>
        <p:txBody>
          <a:bodyPr/>
          <a:lstStyle/>
          <a:p>
            <a:fld id="{06F1B90A-3D48-004C-A311-08D22C33C00E}" type="slidenum">
              <a:rPr lang="en-US" smtClean="0"/>
              <a:pPr/>
              <a:t>15</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029355219"/>
      </p:ext>
    </p:extLst>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data</a:t>
            </a:r>
            <a:r>
              <a:rPr lang="en-US" baseline="0" dirty="0" smtClean="0"/>
              <a:t> and results themselves are actually hosted externally on the public website, </a:t>
            </a:r>
            <a:r>
              <a:rPr lang="en-US" baseline="0" dirty="0" err="1" smtClean="0"/>
              <a:t>github</a:t>
            </a:r>
            <a:r>
              <a:rPr lang="en-US" baseline="0" dirty="0" smtClean="0"/>
              <a:t>. </a:t>
            </a:r>
          </a:p>
          <a:p>
            <a:endParaRPr lang="en-US" baseline="0" dirty="0" smtClean="0"/>
          </a:p>
          <a:p>
            <a:r>
              <a:rPr lang="en-US" baseline="0" dirty="0" err="1" smtClean="0"/>
              <a:t>Github</a:t>
            </a:r>
            <a:r>
              <a:rPr lang="en-US" baseline="0" dirty="0" smtClean="0"/>
              <a:t> is a programmers social coding website. </a:t>
            </a:r>
            <a:r>
              <a:rPr lang="en-US" baseline="0" dirty="0" err="1" smtClean="0"/>
              <a:t>Github</a:t>
            </a:r>
            <a:r>
              <a:rPr lang="en-US" baseline="0" dirty="0" smtClean="0"/>
              <a:t> is really great at tracking changes to files and keeping records of who made these changes.</a:t>
            </a:r>
          </a:p>
          <a:p>
            <a:endParaRPr lang="en-US" baseline="0" dirty="0" smtClean="0"/>
          </a:p>
          <a:p>
            <a:r>
              <a:rPr lang="en-US" baseline="0" dirty="0" smtClean="0"/>
              <a:t>This is critical for proper attribution of contribution.</a:t>
            </a:r>
          </a:p>
          <a:p>
            <a:endParaRPr lang="en-US" baseline="0" dirty="0" smtClean="0"/>
          </a:p>
          <a:p>
            <a:r>
              <a:rPr lang="en-US" baseline="0" dirty="0" smtClean="0"/>
              <a:t>The work cycle is really straightforward: you start the day by pulling the latest version of the data from </a:t>
            </a:r>
            <a:r>
              <a:rPr lang="en-US" baseline="0" dirty="0" err="1" smtClean="0"/>
              <a:t>github</a:t>
            </a:r>
            <a:r>
              <a:rPr lang="en-US" baseline="0" dirty="0" smtClean="0"/>
              <a:t>, </a:t>
            </a:r>
          </a:p>
          <a:p>
            <a:endParaRPr lang="en-US" baseline="0" dirty="0" smtClean="0"/>
          </a:p>
          <a:p>
            <a:r>
              <a:rPr lang="en-US" baseline="0" dirty="0" smtClean="0"/>
              <a:t>you make the changes/additions/new data that you think are appropriate and push it back.</a:t>
            </a:r>
          </a:p>
          <a:p>
            <a:endParaRPr lang="en-US" baseline="0" dirty="0" smtClean="0"/>
          </a:p>
          <a:p>
            <a:r>
              <a:rPr lang="en-US" baseline="0" dirty="0" err="1" smtClean="0"/>
              <a:t>Github</a:t>
            </a:r>
            <a:r>
              <a:rPr lang="en-US" baseline="0" dirty="0" smtClean="0"/>
              <a:t> sits in the middle keeping track of what changes were made and who made them.</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06F1B90A-3D48-004C-A311-08D22C33C00E}" type="slidenum">
              <a:rPr lang="en-US" smtClean="0"/>
              <a:pPr/>
              <a:t>16</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766623240"/>
      </p:ext>
    </p:extLst>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What the repo is?</a:t>
            </a:r>
          </a:p>
          <a:p>
            <a:endParaRPr lang="en-US" dirty="0" smtClean="0"/>
          </a:p>
          <a:p>
            <a:r>
              <a:rPr lang="en-US" dirty="0" smtClean="0"/>
              <a:t>Basically just</a:t>
            </a:r>
            <a:r>
              <a:rPr lang="en-US" baseline="0" dirty="0" smtClean="0"/>
              <a:t> as directory structure – semantically organized.</a:t>
            </a:r>
          </a:p>
          <a:p>
            <a:endParaRPr lang="en-US" baseline="0" dirty="0" smtClean="0"/>
          </a:p>
          <a:p>
            <a:r>
              <a:rPr lang="en-US" baseline="0" dirty="0" smtClean="0"/>
              <a:t>A fork of a generic repo for this stuff is </a:t>
            </a:r>
            <a:r>
              <a:rPr lang="en-US" b="1" dirty="0" err="1" smtClean="0">
                <a:solidFill>
                  <a:srgbClr val="000000"/>
                </a:solidFill>
              </a:rPr>
              <a:t>github.com</a:t>
            </a:r>
            <a:r>
              <a:rPr lang="en-US" b="1" dirty="0" smtClean="0"/>
              <a:t>/</a:t>
            </a:r>
            <a:r>
              <a:rPr lang="en-US" b="1" dirty="0" err="1" smtClean="0"/>
              <a:t>danmaclean</a:t>
            </a:r>
            <a:r>
              <a:rPr lang="en-US" b="1" dirty="0" smtClean="0"/>
              <a:t>/</a:t>
            </a:r>
            <a:r>
              <a:rPr lang="en-US" b="1" dirty="0" err="1" smtClean="0"/>
              <a:t>crowdsrc</a:t>
            </a:r>
            <a:r>
              <a:rPr lang="en-US" b="1" dirty="0" smtClean="0"/>
              <a:t>’ .</a:t>
            </a:r>
          </a:p>
          <a:p>
            <a:r>
              <a:rPr lang="en-US" b="1" baseline="0" dirty="0" smtClean="0"/>
              <a:t>You can start your own right now.</a:t>
            </a:r>
            <a:r>
              <a:rPr lang="en-US" baseline="0" dirty="0" smtClean="0"/>
              <a:t> </a:t>
            </a:r>
          </a:p>
          <a:p>
            <a:endParaRPr lang="en-US" dirty="0"/>
          </a:p>
        </p:txBody>
      </p:sp>
      <p:sp>
        <p:nvSpPr>
          <p:cNvPr id="4" name="Slide Number Placeholder 3"/>
          <p:cNvSpPr>
            <a:spLocks noGrp="1"/>
          </p:cNvSpPr>
          <p:nvPr>
            <p:ph type="sldNum" sz="quarter" idx="10"/>
          </p:nvPr>
        </p:nvSpPr>
        <p:spPr/>
        <p:txBody>
          <a:bodyPr/>
          <a:lstStyle/>
          <a:p>
            <a:fld id="{06F1B90A-3D48-004C-A311-08D22C33C00E}" type="slidenum">
              <a:rPr lang="en-US" smtClean="0"/>
              <a:pPr/>
              <a:t>17</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597127995"/>
      </p:ext>
    </p:extLst>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the repo</a:t>
            </a:r>
            <a:r>
              <a:rPr lang="en-US" baseline="0" dirty="0" smtClean="0"/>
              <a:t> for ash-dieback-</a:t>
            </a:r>
            <a:r>
              <a:rPr lang="en-US" baseline="0" dirty="0" err="1" smtClean="0"/>
              <a:t>crowdsorce</a:t>
            </a:r>
            <a:r>
              <a:rPr lang="en-US" baseline="0" dirty="0" smtClean="0"/>
              <a:t>.</a:t>
            </a:r>
          </a:p>
          <a:p>
            <a:r>
              <a:rPr lang="en-US" baseline="0" dirty="0" smtClean="0"/>
              <a:t>You can see </a:t>
            </a:r>
            <a:r>
              <a:rPr lang="en-US" baseline="0" dirty="0" err="1" smtClean="0"/>
              <a:t>chalara</a:t>
            </a:r>
            <a:r>
              <a:rPr lang="en-US" baseline="0" dirty="0" smtClean="0"/>
              <a:t> fraxinea transcriptom assembly and ash tree transcriptom assembly.</a:t>
            </a:r>
          </a:p>
          <a:p>
            <a:endParaRPr lang="en-US" baseline="0" dirty="0" smtClean="0"/>
          </a:p>
        </p:txBody>
      </p:sp>
      <p:sp>
        <p:nvSpPr>
          <p:cNvPr id="4" name="Slide Number Placeholder 3"/>
          <p:cNvSpPr>
            <a:spLocks noGrp="1"/>
          </p:cNvSpPr>
          <p:nvPr>
            <p:ph type="sldNum" sz="quarter" idx="10"/>
          </p:nvPr>
        </p:nvSpPr>
        <p:spPr/>
        <p:txBody>
          <a:bodyPr/>
          <a:lstStyle/>
          <a:p>
            <a:fld id="{06F1B90A-3D48-004C-A311-08D22C33C00E}" type="slidenum">
              <a:rPr lang="en-US" smtClean="0"/>
              <a:pPr/>
              <a:t>18</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087267906"/>
      </p:ext>
    </p:extLst>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a:t>
            </a:r>
            <a:r>
              <a:rPr lang="en-US" baseline="0" dirty="0" smtClean="0"/>
              <a:t> number of signups and pulls of data is 23.</a:t>
            </a:r>
          </a:p>
          <a:p>
            <a:r>
              <a:rPr lang="en-US" baseline="0" dirty="0" smtClean="0"/>
              <a:t>This number is quite a large </a:t>
            </a:r>
            <a:r>
              <a:rPr lang="en-US" baseline="0" dirty="0" err="1" smtClean="0"/>
              <a:t>labgroup</a:t>
            </a:r>
            <a:r>
              <a:rPr lang="en-US" baseline="0" dirty="0" smtClean="0"/>
              <a:t>.</a:t>
            </a:r>
          </a:p>
          <a:p>
            <a:r>
              <a:rPr lang="en-US" dirty="0" smtClean="0"/>
              <a:t>so from nothing were generated a whole new research group</a:t>
            </a:r>
            <a:endParaRPr lang="en-US" baseline="0" dirty="0" smtClean="0"/>
          </a:p>
        </p:txBody>
      </p:sp>
      <p:sp>
        <p:nvSpPr>
          <p:cNvPr id="4" name="Slide Number Placeholder 3"/>
          <p:cNvSpPr>
            <a:spLocks noGrp="1"/>
          </p:cNvSpPr>
          <p:nvPr>
            <p:ph type="sldNum" sz="quarter" idx="10"/>
          </p:nvPr>
        </p:nvSpPr>
        <p:spPr/>
        <p:txBody>
          <a:bodyPr/>
          <a:lstStyle/>
          <a:p>
            <a:fld id="{06F1B90A-3D48-004C-A311-08D22C33C00E}" type="slidenum">
              <a:rPr lang="en-US" smtClean="0"/>
              <a:pPr/>
              <a:t>19</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071593918"/>
      </p:ext>
    </p:extLst>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Analyses</a:t>
            </a:r>
            <a:r>
              <a:rPr lang="en-US" baseline="0" dirty="0" smtClean="0"/>
              <a:t> contributed were on the wiki and blog.</a:t>
            </a:r>
          </a:p>
          <a:p>
            <a:endParaRPr lang="en-US" dirty="0"/>
          </a:p>
        </p:txBody>
      </p:sp>
      <p:sp>
        <p:nvSpPr>
          <p:cNvPr id="4" name="Slide Number Placeholder 3"/>
          <p:cNvSpPr>
            <a:spLocks noGrp="1"/>
          </p:cNvSpPr>
          <p:nvPr>
            <p:ph type="sldNum" sz="quarter" idx="10"/>
          </p:nvPr>
        </p:nvSpPr>
        <p:spPr/>
        <p:txBody>
          <a:bodyPr/>
          <a:lstStyle/>
          <a:p>
            <a:fld id="{06F1B90A-3D48-004C-A311-08D22C33C00E}" type="slidenum">
              <a:rPr lang="en-US" smtClean="0"/>
              <a:pPr/>
              <a:t>20</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291907049"/>
      </p:ext>
    </p:extLst>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We’re</a:t>
            </a:r>
            <a:r>
              <a:rPr lang="en-US" baseline="0" dirty="0" smtClean="0"/>
              <a:t> going to put up blog posts of the small analyses we’ve done and we’ll </a:t>
            </a:r>
            <a:r>
              <a:rPr lang="en-US" baseline="0" dirty="0" err="1" smtClean="0"/>
              <a:t>endeavour</a:t>
            </a:r>
            <a:r>
              <a:rPr lang="en-US" baseline="0" dirty="0" smtClean="0"/>
              <a:t> to keep summaries of others contributors too.</a:t>
            </a:r>
            <a:endParaRPr lang="en-US" dirty="0"/>
          </a:p>
        </p:txBody>
      </p:sp>
      <p:sp>
        <p:nvSpPr>
          <p:cNvPr id="4" name="Slide Number Placeholder 3"/>
          <p:cNvSpPr>
            <a:spLocks noGrp="1"/>
          </p:cNvSpPr>
          <p:nvPr>
            <p:ph type="sldNum" sz="quarter" idx="10"/>
          </p:nvPr>
        </p:nvSpPr>
        <p:spPr/>
        <p:txBody>
          <a:bodyPr/>
          <a:lstStyle/>
          <a:p>
            <a:fld id="{06F1B90A-3D48-004C-A311-08D22C33C00E}" type="slidenum">
              <a:rPr lang="en-US" smtClean="0"/>
              <a:pPr/>
              <a:t>21</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248105955"/>
      </p:ext>
    </p:extLst>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relationship between human and Ash has deep history.</a:t>
            </a:r>
          </a:p>
          <a:p>
            <a:r>
              <a:rPr lang="en-US" baseline="0" dirty="0" smtClean="0"/>
              <a:t>Ash gives a lot of advantageous things to humans from ancient time.</a:t>
            </a:r>
          </a:p>
          <a:p>
            <a:endParaRPr lang="en-US" baseline="0" dirty="0" smtClean="0"/>
          </a:p>
          <a:p>
            <a:r>
              <a:rPr lang="en-US" baseline="0" dirty="0" err="1" smtClean="0"/>
              <a:t>Yggdrasil</a:t>
            </a:r>
            <a:r>
              <a:rPr lang="en-US" baseline="0" dirty="0" smtClean="0"/>
              <a:t> in Norse mythology is a giant ash, that is central in Norse cosmology, and connected to nine worlds.</a:t>
            </a:r>
          </a:p>
          <a:p>
            <a:endParaRPr lang="en-US" baseline="0" dirty="0" smtClean="0"/>
          </a:p>
          <a:p>
            <a:r>
              <a:rPr lang="en-US" baseline="0" dirty="0" smtClean="0"/>
              <a:t>Ash is known as </a:t>
            </a:r>
            <a:r>
              <a:rPr lang="en-US" baseline="0" dirty="0" err="1" smtClean="0"/>
              <a:t>headling</a:t>
            </a:r>
            <a:r>
              <a:rPr lang="en-US" baseline="0" dirty="0" smtClean="0"/>
              <a:t> tree.</a:t>
            </a:r>
          </a:p>
          <a:p>
            <a:r>
              <a:rPr lang="en-US" dirty="0" smtClean="0"/>
              <a:t>Ash is strong, and is </a:t>
            </a:r>
            <a:r>
              <a:rPr lang="en-US" dirty="0" err="1" smtClean="0"/>
              <a:t>usded</a:t>
            </a:r>
            <a:r>
              <a:rPr lang="en-US" baseline="0" dirty="0" smtClean="0"/>
              <a:t> for the furniture.</a:t>
            </a:r>
          </a:p>
          <a:p>
            <a:r>
              <a:rPr lang="en-US" baseline="0" dirty="0" smtClean="0"/>
              <a:t>Ash withstands shock.</a:t>
            </a:r>
          </a:p>
          <a:p>
            <a:r>
              <a:rPr lang="en-US" baseline="0" dirty="0" smtClean="0"/>
              <a:t>Oars, cues, truncheons, and hockey sticks are used.</a:t>
            </a:r>
          </a:p>
          <a:p>
            <a:r>
              <a:rPr lang="en-US" dirty="0" smtClean="0"/>
              <a:t>Widow maker?</a:t>
            </a:r>
            <a:endParaRPr lang="en-US" dirty="0"/>
          </a:p>
        </p:txBody>
      </p:sp>
      <p:sp>
        <p:nvSpPr>
          <p:cNvPr id="4" name="Slide Number Placeholder 3"/>
          <p:cNvSpPr>
            <a:spLocks noGrp="1"/>
          </p:cNvSpPr>
          <p:nvPr>
            <p:ph type="sldNum" sz="quarter" idx="10"/>
          </p:nvPr>
        </p:nvSpPr>
        <p:spPr/>
        <p:txBody>
          <a:bodyPr/>
          <a:lstStyle/>
          <a:p>
            <a:fld id="{06F1B90A-3D48-004C-A311-08D22C33C00E}" type="slidenum">
              <a:rPr lang="en-US" smtClean="0"/>
              <a:pPr/>
              <a:t>4</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566713184"/>
      </p:ext>
    </p:extLst>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a:t>
            </a:r>
            <a:r>
              <a:rPr lang="en-US" baseline="0" dirty="0" smtClean="0"/>
              <a:t> another example.</a:t>
            </a:r>
          </a:p>
          <a:p>
            <a:r>
              <a:rPr lang="en-US" baseline="0" dirty="0" smtClean="0"/>
              <a:t>We looked for genes with similarity to known disease causing proteins.</a:t>
            </a:r>
          </a:p>
          <a:p>
            <a:r>
              <a:rPr lang="en-US" baseline="0" dirty="0" smtClean="0"/>
              <a:t>NLP1 is a common fungal toxin.</a:t>
            </a:r>
          </a:p>
          <a:p>
            <a:r>
              <a:rPr lang="en-US" baseline="0" dirty="0" smtClean="0"/>
              <a:t>It is toxic to plants.</a:t>
            </a:r>
          </a:p>
          <a:p>
            <a:endParaRPr lang="en-US" dirty="0"/>
          </a:p>
        </p:txBody>
      </p:sp>
      <p:sp>
        <p:nvSpPr>
          <p:cNvPr id="4" name="Slide Number Placeholder 3"/>
          <p:cNvSpPr>
            <a:spLocks noGrp="1"/>
          </p:cNvSpPr>
          <p:nvPr>
            <p:ph type="sldNum" sz="quarter" idx="10"/>
          </p:nvPr>
        </p:nvSpPr>
        <p:spPr/>
        <p:txBody>
          <a:bodyPr/>
          <a:lstStyle/>
          <a:p>
            <a:fld id="{06F1B90A-3D48-004C-A311-08D22C33C00E}" type="slidenum">
              <a:rPr lang="en-US" smtClean="0"/>
              <a:pPr/>
              <a:t>22</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59241834"/>
      </p:ext>
    </p:extLst>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a:t>
            </a:r>
            <a:r>
              <a:rPr lang="en-US" baseline="0" dirty="0" smtClean="0"/>
              <a:t> published our current progress in </a:t>
            </a:r>
            <a:r>
              <a:rPr lang="en-US" baseline="0" dirty="0" err="1" smtClean="0"/>
              <a:t>GigaScience</a:t>
            </a:r>
            <a:r>
              <a:rPr lang="en-US" baseline="0" dirty="0" smtClean="0"/>
              <a:t> as commentary.</a:t>
            </a:r>
            <a:endParaRPr lang="en-US" dirty="0"/>
          </a:p>
        </p:txBody>
      </p:sp>
      <p:sp>
        <p:nvSpPr>
          <p:cNvPr id="4" name="Slide Number Placeholder 3"/>
          <p:cNvSpPr>
            <a:spLocks noGrp="1"/>
          </p:cNvSpPr>
          <p:nvPr>
            <p:ph type="sldNum" sz="quarter" idx="10"/>
          </p:nvPr>
        </p:nvSpPr>
        <p:spPr/>
        <p:txBody>
          <a:bodyPr/>
          <a:lstStyle/>
          <a:p>
            <a:fld id="{06F1B90A-3D48-004C-A311-08D22C33C00E}" type="slidenum">
              <a:rPr lang="en-US" smtClean="0"/>
              <a:pPr/>
              <a:t>23</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671563163"/>
      </p:ext>
    </p:extLst>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Getting </a:t>
            </a:r>
            <a:r>
              <a:rPr lang="en-US" dirty="0" err="1" smtClean="0"/>
              <a:t>bioinformaticians</a:t>
            </a:r>
            <a:r>
              <a:rPr lang="en-US" dirty="0" smtClean="0"/>
              <a:t> is fine. </a:t>
            </a:r>
          </a:p>
          <a:p>
            <a:r>
              <a:rPr lang="en-US" dirty="0" smtClean="0"/>
              <a:t>The important thing</a:t>
            </a:r>
            <a:r>
              <a:rPr lang="en-US" baseline="0" dirty="0" smtClean="0"/>
              <a:t> is to get bench biologists who know all about the pathogen.</a:t>
            </a:r>
          </a:p>
          <a:p>
            <a:r>
              <a:rPr lang="en-US" baseline="0" dirty="0" smtClean="0"/>
              <a:t>To achieve it, we need new infrastructure.</a:t>
            </a:r>
            <a:endParaRPr lang="en-US" dirty="0"/>
          </a:p>
        </p:txBody>
      </p:sp>
      <p:sp>
        <p:nvSpPr>
          <p:cNvPr id="4" name="Slide Number Placeholder 3"/>
          <p:cNvSpPr>
            <a:spLocks noGrp="1"/>
          </p:cNvSpPr>
          <p:nvPr>
            <p:ph type="sldNum" sz="quarter" idx="10"/>
          </p:nvPr>
        </p:nvSpPr>
        <p:spPr/>
        <p:txBody>
          <a:bodyPr/>
          <a:lstStyle/>
          <a:p>
            <a:fld id="{06F1B90A-3D48-004C-A311-08D22C33C00E}" type="slidenum">
              <a:rPr lang="en-US" smtClean="0"/>
              <a:pPr/>
              <a:t>24</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117034139"/>
      </p:ext>
    </p:extLst>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a:t>
            </a:r>
            <a:r>
              <a:rPr lang="en-US" baseline="0" dirty="0" smtClean="0"/>
              <a:t> are</a:t>
            </a:r>
            <a:r>
              <a:rPr lang="en-US" dirty="0" smtClean="0"/>
              <a:t> building new infrastructure</a:t>
            </a:r>
          </a:p>
          <a:p>
            <a:r>
              <a:rPr lang="en-US" dirty="0" smtClean="0"/>
              <a:t>We have OADB, which Hub</a:t>
            </a:r>
            <a:r>
              <a:rPr lang="en-US" baseline="0" dirty="0" smtClean="0"/>
              <a:t> website and access point.</a:t>
            </a:r>
          </a:p>
          <a:p>
            <a:r>
              <a:rPr lang="en-US" baseline="0" dirty="0" smtClean="0"/>
              <a:t>OADB connects to Data store and cloud tools, </a:t>
            </a:r>
            <a:r>
              <a:rPr lang="en-US" baseline="0" dirty="0" err="1" smtClean="0"/>
              <a:t>GitHub</a:t>
            </a:r>
            <a:r>
              <a:rPr lang="en-US" baseline="0" dirty="0" smtClean="0"/>
              <a:t> and administrative middleware.</a:t>
            </a:r>
          </a:p>
          <a:p>
            <a:r>
              <a:rPr lang="en-US" dirty="0" smtClean="0"/>
              <a:t>But we need a tool to collect information from the </a:t>
            </a:r>
            <a:r>
              <a:rPr lang="en-US" dirty="0" err="1" smtClean="0"/>
              <a:t>benchists</a:t>
            </a:r>
            <a:r>
              <a:rPr lang="en-US" dirty="0" smtClean="0"/>
              <a:t>, </a:t>
            </a:r>
          </a:p>
          <a:p>
            <a:r>
              <a:rPr lang="en-US" dirty="0" smtClean="0"/>
              <a:t>Need to be able to attribute</a:t>
            </a:r>
            <a:r>
              <a:rPr lang="en-US" baseline="0" dirty="0" smtClean="0"/>
              <a:t> contribution for anyone who provides information – tracking for contribution and versioning of contributions. – what tool does that?</a:t>
            </a:r>
            <a:endParaRPr lang="en-US" dirty="0" smtClean="0"/>
          </a:p>
          <a:p>
            <a:endParaRPr lang="en-US" baseline="0" dirty="0" smtClean="0"/>
          </a:p>
        </p:txBody>
      </p:sp>
      <p:sp>
        <p:nvSpPr>
          <p:cNvPr id="4" name="Slide Number Placeholder 3"/>
          <p:cNvSpPr>
            <a:spLocks noGrp="1"/>
          </p:cNvSpPr>
          <p:nvPr>
            <p:ph type="sldNum" sz="quarter" idx="10"/>
          </p:nvPr>
        </p:nvSpPr>
        <p:spPr/>
        <p:txBody>
          <a:bodyPr/>
          <a:lstStyle/>
          <a:p>
            <a:fld id="{06F1B90A-3D48-004C-A311-08D22C33C00E}" type="slidenum">
              <a:rPr lang="en-US" smtClean="0"/>
              <a:pPr/>
              <a:t>25</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793173083"/>
      </p:ext>
    </p:extLst>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one example.</a:t>
            </a:r>
          </a:p>
          <a:p>
            <a:r>
              <a:rPr lang="en-US" dirty="0" smtClean="0"/>
              <a:t>Dan contribute to</a:t>
            </a:r>
            <a:r>
              <a:rPr lang="en-US" baseline="0" dirty="0" smtClean="0"/>
              <a:t> setting up a tool “</a:t>
            </a:r>
            <a:r>
              <a:rPr lang="en-US" baseline="0" dirty="0" err="1" smtClean="0"/>
              <a:t>geefu</a:t>
            </a:r>
            <a:r>
              <a:rPr lang="en-US" baseline="0" dirty="0" smtClean="0"/>
              <a:t>”, which is portable feature and </a:t>
            </a:r>
            <a:r>
              <a:rPr lang="en-US" baseline="0" dirty="0" err="1" smtClean="0"/>
              <a:t>assebly</a:t>
            </a:r>
            <a:r>
              <a:rPr lang="en-US" baseline="0" dirty="0" smtClean="0"/>
              <a:t> versioning database.</a:t>
            </a:r>
          </a:p>
          <a:p>
            <a:r>
              <a:rPr lang="en-US" baseline="0" dirty="0" smtClean="0"/>
              <a:t>It used </a:t>
            </a:r>
            <a:r>
              <a:rPr lang="en-US" baseline="0" dirty="0" err="1" smtClean="0"/>
              <a:t>RESTful</a:t>
            </a:r>
            <a:r>
              <a:rPr lang="en-US" baseline="0" dirty="0" smtClean="0"/>
              <a:t> API to enable to do script access.</a:t>
            </a:r>
          </a:p>
          <a:p>
            <a:r>
              <a:rPr lang="en-US" baseline="0" dirty="0" err="1" smtClean="0"/>
              <a:t>Geefu</a:t>
            </a:r>
            <a:r>
              <a:rPr lang="en-US" baseline="0" dirty="0" smtClean="0"/>
              <a:t> works well for small groups of biologists.</a:t>
            </a:r>
          </a:p>
          <a:p>
            <a:r>
              <a:rPr lang="en-US" baseline="0" dirty="0" err="1" smtClean="0"/>
              <a:t>Geefu</a:t>
            </a:r>
            <a:r>
              <a:rPr lang="en-US" baseline="0" dirty="0" smtClean="0"/>
              <a:t> is very small internal tool.</a:t>
            </a:r>
            <a:endParaRPr lang="en-US" dirty="0"/>
          </a:p>
        </p:txBody>
      </p:sp>
      <p:sp>
        <p:nvSpPr>
          <p:cNvPr id="4" name="Slide Number Placeholder 3"/>
          <p:cNvSpPr>
            <a:spLocks noGrp="1"/>
          </p:cNvSpPr>
          <p:nvPr>
            <p:ph type="sldNum" sz="quarter" idx="10"/>
          </p:nvPr>
        </p:nvSpPr>
        <p:spPr/>
        <p:txBody>
          <a:bodyPr/>
          <a:lstStyle/>
          <a:p>
            <a:fld id="{06F1B90A-3D48-004C-A311-08D22C33C00E}" type="slidenum">
              <a:rPr lang="en-US" smtClean="0"/>
              <a:pPr/>
              <a:t>26</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71214461"/>
      </p:ext>
    </p:extLst>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Gene</a:t>
            </a:r>
            <a:r>
              <a:rPr lang="en-US" baseline="0" dirty="0" err="1" smtClean="0"/>
              <a:t>fu</a:t>
            </a:r>
            <a:r>
              <a:rPr lang="en-US" baseline="0" dirty="0" smtClean="0"/>
              <a:t> enable biologist to access genome data.</a:t>
            </a:r>
          </a:p>
          <a:p>
            <a:r>
              <a:rPr lang="en-US" baseline="0" dirty="0" smtClean="0"/>
              <a:t>Example, annotation, sequences, alignments and so on.</a:t>
            </a:r>
            <a:endParaRPr lang="en-US" dirty="0"/>
          </a:p>
        </p:txBody>
      </p:sp>
      <p:sp>
        <p:nvSpPr>
          <p:cNvPr id="4" name="Slide Number Placeholder 3"/>
          <p:cNvSpPr>
            <a:spLocks noGrp="1"/>
          </p:cNvSpPr>
          <p:nvPr>
            <p:ph type="sldNum" sz="quarter" idx="10"/>
          </p:nvPr>
        </p:nvSpPr>
        <p:spPr/>
        <p:txBody>
          <a:bodyPr/>
          <a:lstStyle/>
          <a:p>
            <a:fld id="{06F1B90A-3D48-004C-A311-08D22C33C00E}" type="slidenum">
              <a:rPr lang="en-US" smtClean="0"/>
              <a:pPr/>
              <a:t>27</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701485597"/>
      </p:ext>
    </p:extLst>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 biologist</a:t>
            </a:r>
            <a:r>
              <a:rPr lang="en-US" baseline="0" dirty="0" smtClean="0"/>
              <a:t> need nucleotide sequences from their target, they just input </a:t>
            </a:r>
            <a:r>
              <a:rPr lang="en-US" baseline="0" dirty="0" err="1" smtClean="0"/>
              <a:t>contig</a:t>
            </a:r>
            <a:r>
              <a:rPr lang="en-US" baseline="0" dirty="0" smtClean="0"/>
              <a:t> name and positional information.</a:t>
            </a:r>
          </a:p>
          <a:p>
            <a:r>
              <a:rPr lang="en-US" baseline="0" dirty="0" smtClean="0"/>
              <a:t>Then they can get the sequences they want.</a:t>
            </a:r>
            <a:endParaRPr lang="en-US" dirty="0"/>
          </a:p>
        </p:txBody>
      </p:sp>
      <p:sp>
        <p:nvSpPr>
          <p:cNvPr id="4" name="Slide Number Placeholder 3"/>
          <p:cNvSpPr>
            <a:spLocks noGrp="1"/>
          </p:cNvSpPr>
          <p:nvPr>
            <p:ph type="sldNum" sz="quarter" idx="10"/>
          </p:nvPr>
        </p:nvSpPr>
        <p:spPr/>
        <p:txBody>
          <a:bodyPr/>
          <a:lstStyle/>
          <a:p>
            <a:fld id="{06F1B90A-3D48-004C-A311-08D22C33C00E}" type="slidenum">
              <a:rPr lang="en-US" smtClean="0"/>
              <a:pPr/>
              <a:t>28</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273948586"/>
      </p:ext>
    </p:extLst>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biologist can get information of genes, too.</a:t>
            </a:r>
            <a:endParaRPr lang="en-US" dirty="0"/>
          </a:p>
        </p:txBody>
      </p:sp>
      <p:sp>
        <p:nvSpPr>
          <p:cNvPr id="4" name="Slide Number Placeholder 3"/>
          <p:cNvSpPr>
            <a:spLocks noGrp="1"/>
          </p:cNvSpPr>
          <p:nvPr>
            <p:ph type="sldNum" sz="quarter" idx="10"/>
          </p:nvPr>
        </p:nvSpPr>
        <p:spPr/>
        <p:txBody>
          <a:bodyPr/>
          <a:lstStyle/>
          <a:p>
            <a:fld id="{06F1B90A-3D48-004C-A311-08D22C33C00E}" type="slidenum">
              <a:rPr lang="en-US" smtClean="0"/>
              <a:pPr/>
              <a:t>29</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713557349"/>
      </p:ext>
    </p:extLst>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 people want</a:t>
            </a:r>
            <a:r>
              <a:rPr lang="en-US" baseline="0" dirty="0" smtClean="0"/>
              <a:t> to view the target region, people just input positional information.</a:t>
            </a:r>
            <a:endParaRPr lang="en-US" dirty="0"/>
          </a:p>
        </p:txBody>
      </p:sp>
      <p:sp>
        <p:nvSpPr>
          <p:cNvPr id="4" name="Slide Number Placeholder 3"/>
          <p:cNvSpPr>
            <a:spLocks noGrp="1"/>
          </p:cNvSpPr>
          <p:nvPr>
            <p:ph type="sldNum" sz="quarter" idx="10"/>
          </p:nvPr>
        </p:nvSpPr>
        <p:spPr/>
        <p:txBody>
          <a:bodyPr/>
          <a:lstStyle/>
          <a:p>
            <a:fld id="{06F1B90A-3D48-004C-A311-08D22C33C00E}" type="slidenum">
              <a:rPr lang="en-US" smtClean="0"/>
              <a:pPr/>
              <a:t>30</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916302134"/>
      </p:ext>
    </p:extLst>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They</a:t>
            </a:r>
            <a:r>
              <a:rPr lang="en-US" baseline="0" dirty="0" smtClean="0"/>
              <a:t> can view what they need.</a:t>
            </a:r>
            <a:endParaRPr lang="en-US" dirty="0" smtClean="0"/>
          </a:p>
        </p:txBody>
      </p:sp>
      <p:sp>
        <p:nvSpPr>
          <p:cNvPr id="4" name="Slide Number Placeholder 3"/>
          <p:cNvSpPr>
            <a:spLocks noGrp="1"/>
          </p:cNvSpPr>
          <p:nvPr>
            <p:ph type="sldNum" sz="quarter" idx="10"/>
          </p:nvPr>
        </p:nvSpPr>
        <p:spPr/>
        <p:txBody>
          <a:bodyPr/>
          <a:lstStyle/>
          <a:p>
            <a:fld id="{06F1B90A-3D48-004C-A311-08D22C33C00E}" type="slidenum">
              <a:rPr lang="en-US" smtClean="0"/>
              <a:pPr/>
              <a:t>31</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560577587"/>
      </p:ext>
    </p:extLst>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Unfortunately, now</a:t>
            </a:r>
            <a:r>
              <a:rPr lang="en-US" baseline="0" dirty="0" smtClean="0"/>
              <a:t> Ash has big program Ash dieback.</a:t>
            </a:r>
          </a:p>
          <a:p>
            <a:r>
              <a:rPr lang="en-US" baseline="0" dirty="0" smtClean="0"/>
              <a:t>This is a typical symptom of Ash dieback.</a:t>
            </a:r>
          </a:p>
          <a:p>
            <a:r>
              <a:rPr lang="en-US" baseline="0" dirty="0" smtClean="0"/>
              <a:t>You can see lesions and cankers on stems and branches.</a:t>
            </a:r>
          </a:p>
          <a:p>
            <a:r>
              <a:rPr lang="en-US" baseline="0" dirty="0" smtClean="0"/>
              <a:t>This symptom is visible throughout year.</a:t>
            </a:r>
          </a:p>
          <a:p>
            <a:endParaRPr lang="en-US" baseline="0" dirty="0" smtClean="0"/>
          </a:p>
          <a:p>
            <a:r>
              <a:rPr lang="en-US" baseline="0" dirty="0" smtClean="0"/>
              <a:t>This is leaf symptom.</a:t>
            </a:r>
          </a:p>
          <a:p>
            <a:r>
              <a:rPr lang="en-US" baseline="0" dirty="0" smtClean="0"/>
              <a:t>You can see leaves with brown leaf stalks.</a:t>
            </a:r>
          </a:p>
          <a:p>
            <a:r>
              <a:rPr lang="en-US" baseline="0" dirty="0" smtClean="0"/>
              <a:t>This symptom is visible throughout summer.</a:t>
            </a:r>
          </a:p>
          <a:p>
            <a:endParaRPr lang="en-US" baseline="0" dirty="0" smtClean="0"/>
          </a:p>
          <a:p>
            <a:r>
              <a:rPr lang="en-US" baseline="0" dirty="0" smtClean="0"/>
              <a:t>The causal pathogen makes fruiting bodies on fallen leaf stalks in spring.</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06F1B90A-3D48-004C-A311-08D22C33C00E}" type="slidenum">
              <a:rPr lang="en-US" smtClean="0"/>
              <a:pPr/>
              <a:t>5</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935664959"/>
      </p:ext>
    </p:extLst>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But this is not perfect.</a:t>
            </a:r>
          </a:p>
          <a:p>
            <a:r>
              <a:rPr lang="en-US" dirty="0" smtClean="0"/>
              <a:t>We</a:t>
            </a:r>
            <a:r>
              <a:rPr lang="en-US" baseline="0" dirty="0" smtClean="0"/>
              <a:t> need a better tool like </a:t>
            </a:r>
            <a:r>
              <a:rPr lang="en-US" baseline="0" dirty="0" err="1" smtClean="0"/>
              <a:t>WebAppollo</a:t>
            </a:r>
            <a:r>
              <a:rPr lang="en-US" baseline="0" dirty="0" smtClean="0"/>
              <a:t>.</a:t>
            </a:r>
          </a:p>
          <a:p>
            <a:r>
              <a:rPr lang="en-US" baseline="0" dirty="0" smtClean="0"/>
              <a:t>We ask you now to give us suggestions.</a:t>
            </a:r>
          </a:p>
          <a:p>
            <a:r>
              <a:rPr lang="en-US" baseline="0" dirty="0" smtClean="0"/>
              <a:t>We really would like a better solution than “Gee </a:t>
            </a:r>
            <a:r>
              <a:rPr lang="en-US" baseline="0" dirty="0" err="1" smtClean="0"/>
              <a:t>fu</a:t>
            </a:r>
            <a:r>
              <a:rPr lang="en-US" baseline="0" dirty="0" smtClean="0"/>
              <a:t>”. </a:t>
            </a:r>
          </a:p>
          <a:p>
            <a:r>
              <a:rPr lang="en-US" baseline="0" dirty="0" smtClean="0"/>
              <a:t>Let us Know!</a:t>
            </a:r>
          </a:p>
          <a:p>
            <a:r>
              <a:rPr lang="en-US" baseline="0" dirty="0" smtClean="0"/>
              <a:t>How can GMOD accommodate these needs.</a:t>
            </a:r>
            <a:endParaRPr lang="en-US" dirty="0"/>
          </a:p>
        </p:txBody>
      </p:sp>
      <p:sp>
        <p:nvSpPr>
          <p:cNvPr id="4" name="Slide Number Placeholder 3"/>
          <p:cNvSpPr>
            <a:spLocks noGrp="1"/>
          </p:cNvSpPr>
          <p:nvPr>
            <p:ph type="sldNum" sz="quarter" idx="10"/>
          </p:nvPr>
        </p:nvSpPr>
        <p:spPr/>
        <p:txBody>
          <a:bodyPr/>
          <a:lstStyle/>
          <a:p>
            <a:fld id="{06F1B90A-3D48-004C-A311-08D22C33C00E}" type="slidenum">
              <a:rPr lang="en-US" smtClean="0"/>
              <a:pPr/>
              <a:t>32</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061435262"/>
      </p:ext>
    </p:extLst>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getting involved is dead easy. </a:t>
            </a:r>
          </a:p>
          <a:p>
            <a:endParaRPr lang="en-US" dirty="0" smtClean="0"/>
          </a:p>
          <a:p>
            <a:r>
              <a:rPr lang="en-US" dirty="0" smtClean="0"/>
              <a:t>Just go and</a:t>
            </a:r>
            <a:r>
              <a:rPr lang="en-US" baseline="0" dirty="0" smtClean="0"/>
              <a:t> get the data and do your thing with it.</a:t>
            </a:r>
          </a:p>
          <a:p>
            <a:endParaRPr lang="en-US" baseline="0" dirty="0" smtClean="0"/>
          </a:p>
          <a:p>
            <a:r>
              <a:rPr lang="en-US" baseline="0" dirty="0" smtClean="0"/>
              <a:t>The OADB site has full details of what is available to data and where it all is and how you can get it.</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06F1B90A-3D48-004C-A311-08D22C33C00E}" type="slidenum">
              <a:rPr lang="en-US" smtClean="0"/>
              <a:pPr/>
              <a:t>33</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919969634"/>
      </p:ext>
    </p:extLst>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Its still very</a:t>
            </a:r>
            <a:r>
              <a:rPr lang="en-US" baseline="0" dirty="0" smtClean="0"/>
              <a:t> early days for this project, its brand new and we hope it will build quickly.</a:t>
            </a:r>
          </a:p>
          <a:p>
            <a:endParaRPr lang="en-US" baseline="0" dirty="0" smtClean="0"/>
          </a:p>
          <a:p>
            <a:r>
              <a:rPr lang="en-US" baseline="0" dirty="0" smtClean="0"/>
              <a:t>Right now we’ve made available a few data sets,</a:t>
            </a:r>
          </a:p>
          <a:p>
            <a:endParaRPr lang="en-US" baseline="0" dirty="0" smtClean="0"/>
          </a:p>
          <a:p>
            <a:r>
              <a:rPr lang="en-US" baseline="0" dirty="0" smtClean="0"/>
              <a:t>including some RNA-</a:t>
            </a:r>
            <a:r>
              <a:rPr lang="en-US" baseline="0" dirty="0" err="1" smtClean="0"/>
              <a:t>seq</a:t>
            </a:r>
            <a:r>
              <a:rPr lang="en-US" baseline="0" dirty="0" smtClean="0"/>
              <a:t> data from infected ash and some </a:t>
            </a:r>
            <a:r>
              <a:rPr lang="en-US" baseline="0" dirty="0" err="1" smtClean="0"/>
              <a:t>PCR’d</a:t>
            </a:r>
            <a:r>
              <a:rPr lang="en-US" baseline="0" dirty="0" smtClean="0"/>
              <a:t> sequences, and genome data of </a:t>
            </a:r>
            <a:r>
              <a:rPr lang="en-US" baseline="0" dirty="0" err="1" smtClean="0"/>
              <a:t>Chalara</a:t>
            </a:r>
            <a:r>
              <a:rPr lang="en-US" baseline="0" dirty="0" smtClean="0"/>
              <a:t> fungus.</a:t>
            </a:r>
          </a:p>
          <a:p>
            <a:endParaRPr lang="en-US" baseline="0" dirty="0" smtClean="0"/>
          </a:p>
          <a:p>
            <a:r>
              <a:rPr lang="en-US" baseline="0" dirty="0" smtClean="0"/>
              <a:t>Soon we hope that lots of other good stuff generated by others. </a:t>
            </a:r>
            <a:endParaRPr lang="en-US" dirty="0"/>
          </a:p>
        </p:txBody>
      </p:sp>
      <p:sp>
        <p:nvSpPr>
          <p:cNvPr id="4" name="Slide Number Placeholder 3"/>
          <p:cNvSpPr>
            <a:spLocks noGrp="1"/>
          </p:cNvSpPr>
          <p:nvPr>
            <p:ph type="sldNum" sz="quarter" idx="10"/>
          </p:nvPr>
        </p:nvSpPr>
        <p:spPr/>
        <p:txBody>
          <a:bodyPr/>
          <a:lstStyle/>
          <a:p>
            <a:fld id="{06F1B90A-3D48-004C-A311-08D22C33C00E}" type="slidenum">
              <a:rPr lang="en-US" smtClean="0"/>
              <a:pPr/>
              <a:t>34</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543168979"/>
      </p:ext>
    </p:extLst>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Lots of partners now agreeing to provide data and analyses on ash dieback.</a:t>
            </a:r>
            <a:endParaRPr lang="en-US" dirty="0"/>
          </a:p>
        </p:txBody>
      </p:sp>
      <p:sp>
        <p:nvSpPr>
          <p:cNvPr id="4" name="Slide Number Placeholder 3"/>
          <p:cNvSpPr>
            <a:spLocks noGrp="1"/>
          </p:cNvSpPr>
          <p:nvPr>
            <p:ph type="sldNum" sz="quarter" idx="10"/>
          </p:nvPr>
        </p:nvSpPr>
        <p:spPr/>
        <p:txBody>
          <a:bodyPr/>
          <a:lstStyle/>
          <a:p>
            <a:fld id="{06F1B90A-3D48-004C-A311-08D22C33C00E}" type="slidenum">
              <a:rPr lang="en-US" smtClean="0"/>
              <a:pPr/>
              <a:t>35</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729112635"/>
      </p:ext>
    </p:extLst>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please,</a:t>
            </a:r>
            <a:r>
              <a:rPr lang="en-US" baseline="0" dirty="0" smtClean="0"/>
              <a:t> if you can, come and help out on the genomics of </a:t>
            </a:r>
            <a:r>
              <a:rPr lang="en-US" baseline="0" dirty="0" err="1" smtClean="0"/>
              <a:t>chalara</a:t>
            </a:r>
            <a:r>
              <a:rPr lang="en-US" baseline="0" dirty="0" smtClean="0"/>
              <a:t> dieback of ash.</a:t>
            </a:r>
            <a:endParaRPr lang="en-US" dirty="0"/>
          </a:p>
        </p:txBody>
      </p:sp>
      <p:sp>
        <p:nvSpPr>
          <p:cNvPr id="4" name="Slide Number Placeholder 3"/>
          <p:cNvSpPr>
            <a:spLocks noGrp="1"/>
          </p:cNvSpPr>
          <p:nvPr>
            <p:ph type="sldNum" sz="quarter" idx="10"/>
          </p:nvPr>
        </p:nvSpPr>
        <p:spPr/>
        <p:txBody>
          <a:bodyPr/>
          <a:lstStyle/>
          <a:p>
            <a:fld id="{06F1B90A-3D48-004C-A311-08D22C33C00E}" type="slidenum">
              <a:rPr lang="en-US" smtClean="0"/>
              <a:pPr/>
              <a:t>36</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188435384"/>
      </p:ext>
    </p:extLst>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Together Everyone Achieves More.</a:t>
            </a:r>
          </a:p>
          <a:p>
            <a:r>
              <a:rPr lang="en-US" dirty="0" smtClean="0"/>
              <a:t>Continue to encourage</a:t>
            </a:r>
            <a:r>
              <a:rPr lang="en-US" baseline="0" dirty="0" smtClean="0"/>
              <a:t> engagement from experts in the fields to help with analyses.</a:t>
            </a:r>
            <a:endParaRPr lang="en-US" dirty="0"/>
          </a:p>
        </p:txBody>
      </p:sp>
      <p:sp>
        <p:nvSpPr>
          <p:cNvPr id="4" name="Slide Number Placeholder 3"/>
          <p:cNvSpPr>
            <a:spLocks noGrp="1"/>
          </p:cNvSpPr>
          <p:nvPr>
            <p:ph type="sldNum" sz="quarter" idx="10"/>
          </p:nvPr>
        </p:nvSpPr>
        <p:spPr/>
        <p:txBody>
          <a:bodyPr/>
          <a:lstStyle/>
          <a:p>
            <a:fld id="{06F1B90A-3D48-004C-A311-08D22C33C00E}" type="slidenum">
              <a:rPr lang="en-US" smtClean="0"/>
              <a:pPr/>
              <a:t>37</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327015669"/>
      </p:ext>
    </p:extLst>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Finally, a list of people who have contributed time,</a:t>
            </a:r>
            <a:r>
              <a:rPr lang="en-US" baseline="0" dirty="0" smtClean="0"/>
              <a:t> data and analyses to our site.</a:t>
            </a:r>
          </a:p>
        </p:txBody>
      </p:sp>
      <p:sp>
        <p:nvSpPr>
          <p:cNvPr id="4" name="Slide Number Placeholder 3"/>
          <p:cNvSpPr>
            <a:spLocks noGrp="1"/>
          </p:cNvSpPr>
          <p:nvPr>
            <p:ph type="sldNum" sz="quarter" idx="10"/>
          </p:nvPr>
        </p:nvSpPr>
        <p:spPr/>
        <p:txBody>
          <a:bodyPr/>
          <a:lstStyle/>
          <a:p>
            <a:fld id="{06F1B90A-3D48-004C-A311-08D22C33C00E}" type="slidenum">
              <a:rPr lang="en-US" smtClean="0"/>
              <a:pPr/>
              <a:t>38</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238527192"/>
      </p:ext>
    </p:extLst>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Obviously we really hope this will grow</a:t>
            </a:r>
            <a:endParaRPr lang="en-US" dirty="0" smtClean="0"/>
          </a:p>
          <a:p>
            <a:endParaRPr lang="en-US" dirty="0"/>
          </a:p>
        </p:txBody>
      </p:sp>
      <p:sp>
        <p:nvSpPr>
          <p:cNvPr id="4" name="Slide Number Placeholder 3"/>
          <p:cNvSpPr>
            <a:spLocks noGrp="1"/>
          </p:cNvSpPr>
          <p:nvPr>
            <p:ph type="sldNum" sz="quarter" idx="10"/>
          </p:nvPr>
        </p:nvSpPr>
        <p:spPr/>
        <p:txBody>
          <a:bodyPr/>
          <a:lstStyle/>
          <a:p>
            <a:fld id="{06F1B90A-3D48-004C-A311-08D22C33C00E}" type="slidenum">
              <a:rPr lang="en-US" smtClean="0"/>
              <a:pPr/>
              <a:t>39</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943615494"/>
      </p:ext>
    </p:extLst>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a-DK" baseline="0" dirty="0" err="1" smtClean="0"/>
              <a:t>Two</a:t>
            </a:r>
            <a:r>
              <a:rPr lang="da-DK" baseline="0" dirty="0" smtClean="0"/>
              <a:t> </a:t>
            </a:r>
            <a:r>
              <a:rPr lang="da-DK" baseline="0" dirty="0" err="1" smtClean="0"/>
              <a:t>roadside</a:t>
            </a:r>
            <a:r>
              <a:rPr lang="da-DK" baseline="0" dirty="0" smtClean="0"/>
              <a:t> </a:t>
            </a:r>
            <a:r>
              <a:rPr lang="da-DK" baseline="0" dirty="0" err="1" smtClean="0"/>
              <a:t>trees</a:t>
            </a:r>
            <a:r>
              <a:rPr lang="da-DK" baseline="0" dirty="0" smtClean="0"/>
              <a:t> </a:t>
            </a:r>
            <a:r>
              <a:rPr lang="da-DK" baseline="0" dirty="0" err="1" smtClean="0"/>
              <a:t>thet</a:t>
            </a:r>
            <a:r>
              <a:rPr lang="da-DK" baseline="0" dirty="0" smtClean="0"/>
              <a:t> have </a:t>
            </a:r>
            <a:r>
              <a:rPr lang="da-DK" baseline="0" dirty="0" err="1" smtClean="0"/>
              <a:t>been</a:t>
            </a:r>
            <a:r>
              <a:rPr lang="da-DK" baseline="0" dirty="0" smtClean="0"/>
              <a:t> </a:t>
            </a:r>
            <a:r>
              <a:rPr lang="da-DK" baseline="0" dirty="0" err="1" smtClean="0"/>
              <a:t>observed</a:t>
            </a:r>
            <a:r>
              <a:rPr lang="da-DK" baseline="0" dirty="0" smtClean="0"/>
              <a:t> by </a:t>
            </a:r>
            <a:r>
              <a:rPr lang="da-DK" baseline="0" dirty="0" err="1" smtClean="0"/>
              <a:t>our</a:t>
            </a:r>
            <a:r>
              <a:rPr lang="da-DK" baseline="0" dirty="0" smtClean="0"/>
              <a:t> </a:t>
            </a:r>
            <a:r>
              <a:rPr lang="da-DK" baseline="0" dirty="0" err="1" smtClean="0"/>
              <a:t>colleagy</a:t>
            </a:r>
            <a:r>
              <a:rPr lang="da-DK" baseline="0" dirty="0" smtClean="0"/>
              <a:t> </a:t>
            </a:r>
            <a:r>
              <a:rPr lang="da-DK" baseline="0" dirty="0" err="1" smtClean="0"/>
              <a:t>iben</a:t>
            </a:r>
            <a:r>
              <a:rPr lang="da-DK" baseline="0" dirty="0" smtClean="0"/>
              <a:t> </a:t>
            </a:r>
            <a:r>
              <a:rPr lang="da-DK" baseline="0" dirty="0" err="1" smtClean="0"/>
              <a:t>thomsen</a:t>
            </a:r>
            <a:r>
              <a:rPr lang="da-DK" baseline="0" dirty="0" smtClean="0"/>
              <a:t> </a:t>
            </a:r>
            <a:r>
              <a:rPr lang="da-DK" baseline="0" dirty="0" err="1" smtClean="0"/>
              <a:t>since</a:t>
            </a:r>
            <a:r>
              <a:rPr lang="da-DK" baseline="0" dirty="0" smtClean="0"/>
              <a:t> 2007 </a:t>
            </a:r>
            <a:r>
              <a:rPr lang="da-DK" baseline="0" dirty="0" err="1" smtClean="0"/>
              <a:t>where</a:t>
            </a:r>
            <a:r>
              <a:rPr lang="da-DK" baseline="0" dirty="0" smtClean="0"/>
              <a:t> </a:t>
            </a:r>
            <a:r>
              <a:rPr lang="da-DK" baseline="0" dirty="0" err="1" smtClean="0"/>
              <a:t>one</a:t>
            </a:r>
            <a:r>
              <a:rPr lang="da-DK" baseline="0" dirty="0" smtClean="0"/>
              <a:t> </a:t>
            </a:r>
            <a:r>
              <a:rPr lang="da-DK" baseline="0" dirty="0" err="1" smtClean="0"/>
              <a:t>tree</a:t>
            </a:r>
            <a:r>
              <a:rPr lang="da-DK" baseline="0" dirty="0" smtClean="0"/>
              <a:t> </a:t>
            </a:r>
            <a:r>
              <a:rPr lang="da-DK" baseline="0" dirty="0" err="1" smtClean="0"/>
              <a:t>started</a:t>
            </a:r>
            <a:r>
              <a:rPr lang="da-DK" baseline="0" dirty="0" smtClean="0"/>
              <a:t> </a:t>
            </a:r>
            <a:r>
              <a:rPr lang="da-DK" baseline="0" dirty="0" err="1" smtClean="0"/>
              <a:t>showing</a:t>
            </a:r>
            <a:r>
              <a:rPr lang="da-DK" baseline="0" dirty="0" smtClean="0"/>
              <a:t> symptoms. The </a:t>
            </a:r>
            <a:r>
              <a:rPr lang="da-DK" baseline="0" dirty="0" err="1" smtClean="0"/>
              <a:t>left</a:t>
            </a:r>
            <a:r>
              <a:rPr lang="da-DK" baseline="0" dirty="0" smtClean="0"/>
              <a:t> </a:t>
            </a:r>
            <a:r>
              <a:rPr lang="da-DK" baseline="0" dirty="0" err="1" smtClean="0"/>
              <a:t>tree</a:t>
            </a:r>
            <a:r>
              <a:rPr lang="da-DK" baseline="0" dirty="0" smtClean="0"/>
              <a:t> is still </a:t>
            </a:r>
            <a:r>
              <a:rPr lang="da-DK" baseline="0" dirty="0" err="1" smtClean="0"/>
              <a:t>looking</a:t>
            </a:r>
            <a:r>
              <a:rPr lang="da-DK" baseline="0" dirty="0" smtClean="0"/>
              <a:t> </a:t>
            </a:r>
            <a:r>
              <a:rPr lang="da-DK" baseline="0" dirty="0" err="1" smtClean="0"/>
              <a:t>unaffected</a:t>
            </a:r>
            <a:r>
              <a:rPr lang="da-DK" baseline="0" dirty="0" smtClean="0"/>
              <a:t> </a:t>
            </a:r>
            <a:r>
              <a:rPr lang="da-DK" baseline="0" dirty="0" err="1" smtClean="0"/>
              <a:t>this</a:t>
            </a:r>
            <a:r>
              <a:rPr lang="da-DK" baseline="0" dirty="0" smtClean="0"/>
              <a:t> </a:t>
            </a:r>
            <a:r>
              <a:rPr lang="da-DK" baseline="0" dirty="0" err="1" smtClean="0"/>
              <a:t>year</a:t>
            </a:r>
            <a:r>
              <a:rPr lang="da-DK" baseline="0" dirty="0" smtClean="0"/>
              <a:t> </a:t>
            </a:r>
            <a:r>
              <a:rPr lang="da-DK" baseline="0" dirty="0" err="1" smtClean="0"/>
              <a:t>whereas</a:t>
            </a:r>
            <a:r>
              <a:rPr lang="da-DK" baseline="0" dirty="0" smtClean="0"/>
              <a:t> the right </a:t>
            </a:r>
            <a:r>
              <a:rPr lang="da-DK" baseline="0" dirty="0" err="1" smtClean="0"/>
              <a:t>tree</a:t>
            </a:r>
            <a:r>
              <a:rPr lang="da-DK" baseline="0" dirty="0" smtClean="0"/>
              <a:t> is </a:t>
            </a:r>
            <a:r>
              <a:rPr lang="da-DK" baseline="0" dirty="0" err="1" smtClean="0"/>
              <a:t>now</a:t>
            </a:r>
            <a:r>
              <a:rPr lang="da-DK" baseline="0" dirty="0" smtClean="0"/>
              <a:t> </a:t>
            </a:r>
            <a:r>
              <a:rPr lang="da-DK" baseline="0" dirty="0" err="1" smtClean="0"/>
              <a:t>severely</a:t>
            </a:r>
            <a:r>
              <a:rPr lang="da-DK" baseline="0" dirty="0" smtClean="0"/>
              <a:t> </a:t>
            </a:r>
            <a:r>
              <a:rPr lang="da-DK" baseline="0" dirty="0" err="1" smtClean="0"/>
              <a:t>affected</a:t>
            </a:r>
            <a:r>
              <a:rPr lang="da-DK" baseline="0" dirty="0" smtClean="0"/>
              <a:t> and </a:t>
            </a:r>
            <a:r>
              <a:rPr lang="da-DK" baseline="0" dirty="0" err="1" smtClean="0"/>
              <a:t>producing</a:t>
            </a:r>
            <a:r>
              <a:rPr lang="da-DK" baseline="0" dirty="0" smtClean="0"/>
              <a:t> </a:t>
            </a:r>
            <a:r>
              <a:rPr lang="da-DK" baseline="0" dirty="0" err="1" smtClean="0"/>
              <a:t>many</a:t>
            </a:r>
            <a:r>
              <a:rPr lang="da-DK" baseline="0" dirty="0" smtClean="0"/>
              <a:t> </a:t>
            </a:r>
            <a:r>
              <a:rPr lang="da-DK" baseline="0" dirty="0" err="1" smtClean="0"/>
              <a:t>epicormic</a:t>
            </a:r>
            <a:r>
              <a:rPr lang="da-DK" baseline="0" dirty="0" smtClean="0"/>
              <a:t> </a:t>
            </a:r>
            <a:r>
              <a:rPr lang="da-DK" baseline="0" dirty="0" err="1" smtClean="0"/>
              <a:t>shoots</a:t>
            </a:r>
            <a:r>
              <a:rPr lang="da-DK" baseline="0" dirty="0" smtClean="0"/>
              <a:t>, and the </a:t>
            </a:r>
            <a:r>
              <a:rPr lang="da-DK" baseline="0" dirty="0" err="1" smtClean="0"/>
              <a:t>disease</a:t>
            </a:r>
            <a:r>
              <a:rPr lang="da-DK" baseline="0" dirty="0" smtClean="0"/>
              <a:t> is </a:t>
            </a:r>
            <a:r>
              <a:rPr lang="da-DK" baseline="0" dirty="0" err="1" smtClean="0"/>
              <a:t>even</a:t>
            </a:r>
            <a:r>
              <a:rPr lang="da-DK" baseline="0" dirty="0" smtClean="0"/>
              <a:t> </a:t>
            </a:r>
            <a:r>
              <a:rPr lang="da-DK" baseline="0" dirty="0" err="1" smtClean="0"/>
              <a:t>starting</a:t>
            </a:r>
            <a:r>
              <a:rPr lang="da-DK" baseline="0" dirty="0" smtClean="0"/>
              <a:t> to </a:t>
            </a:r>
            <a:r>
              <a:rPr lang="da-DK" baseline="0" dirty="0" err="1" smtClean="0"/>
              <a:t>affect</a:t>
            </a:r>
            <a:r>
              <a:rPr lang="da-DK" baseline="0" dirty="0" smtClean="0"/>
              <a:t> the </a:t>
            </a:r>
            <a:r>
              <a:rPr lang="da-DK" baseline="0" dirty="0" err="1" smtClean="0"/>
              <a:t>growth</a:t>
            </a:r>
            <a:r>
              <a:rPr lang="da-DK" baseline="0" dirty="0" smtClean="0"/>
              <a:t> and the </a:t>
            </a:r>
            <a:r>
              <a:rPr lang="da-DK" baseline="0" dirty="0" err="1" smtClean="0"/>
              <a:t>size</a:t>
            </a:r>
            <a:r>
              <a:rPr lang="da-DK" baseline="0" dirty="0" smtClean="0"/>
              <a:t> of </a:t>
            </a:r>
            <a:r>
              <a:rPr lang="da-DK" baseline="0" dirty="0" err="1" smtClean="0"/>
              <a:t>it’s</a:t>
            </a:r>
            <a:r>
              <a:rPr lang="da-DK" baseline="0" dirty="0" smtClean="0"/>
              <a:t> </a:t>
            </a:r>
            <a:r>
              <a:rPr lang="da-DK" baseline="0" dirty="0" err="1" smtClean="0"/>
              <a:t>crown</a:t>
            </a:r>
            <a:r>
              <a:rPr lang="da-DK" baseline="0" dirty="0" smtClean="0"/>
              <a:t>. </a:t>
            </a:r>
            <a:endParaRPr lang="da-DK" dirty="0"/>
          </a:p>
        </p:txBody>
      </p:sp>
      <p:sp>
        <p:nvSpPr>
          <p:cNvPr id="4" name="Slide Number Placeholder 3"/>
          <p:cNvSpPr>
            <a:spLocks noGrp="1"/>
          </p:cNvSpPr>
          <p:nvPr>
            <p:ph type="sldNum" sz="quarter" idx="10"/>
          </p:nvPr>
        </p:nvSpPr>
        <p:spPr/>
        <p:txBody>
          <a:bodyPr/>
          <a:lstStyle/>
          <a:p>
            <a:fld id="{CDF09D2B-F5CC-4E6C-86BA-16BAAED35917}" type="slidenum">
              <a:rPr lang="da-DK" smtClean="0"/>
              <a:pPr/>
              <a:t>6</a:t>
            </a:fld>
            <a:endParaRPr lang="da-DK"/>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42135441"/>
      </p:ext>
    </p:extLst>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What</a:t>
            </a:r>
            <a:r>
              <a:rPr lang="en-US" baseline="0" dirty="0" smtClean="0"/>
              <a:t> is causal agent?</a:t>
            </a:r>
          </a:p>
          <a:p>
            <a:r>
              <a:rPr lang="en-US" baseline="0" dirty="0" smtClean="0"/>
              <a:t>The disease is caused by filamentous fungus </a:t>
            </a:r>
            <a:r>
              <a:rPr lang="en-US" baseline="0" dirty="0" err="1" smtClean="0"/>
              <a:t>Chalara</a:t>
            </a:r>
            <a:r>
              <a:rPr lang="en-US" baseline="0" dirty="0" smtClean="0"/>
              <a:t> fraxinea.</a:t>
            </a:r>
          </a:p>
          <a:p>
            <a:r>
              <a:rPr lang="en-US" baseline="0" dirty="0" smtClean="0"/>
              <a:t>The alas name is </a:t>
            </a:r>
            <a:r>
              <a:rPr lang="en-US" baseline="0" dirty="0" err="1" smtClean="0"/>
              <a:t>Hymenoscyphus</a:t>
            </a:r>
            <a:r>
              <a:rPr lang="en-US" baseline="0" dirty="0" smtClean="0"/>
              <a:t> </a:t>
            </a:r>
            <a:r>
              <a:rPr lang="en-US" baseline="0" dirty="0" err="1" smtClean="0"/>
              <a:t>pseudoalbidus</a:t>
            </a:r>
            <a:r>
              <a:rPr lang="en-US" baseline="0" dirty="0" smtClean="0"/>
              <a:t>.</a:t>
            </a:r>
          </a:p>
          <a:p>
            <a:r>
              <a:rPr lang="en-US" baseline="0" dirty="0" smtClean="0"/>
              <a:t>The </a:t>
            </a:r>
            <a:r>
              <a:rPr lang="en-US" baseline="0" dirty="0" err="1" smtClean="0"/>
              <a:t>picutres</a:t>
            </a:r>
            <a:r>
              <a:rPr lang="en-US" baseline="0" dirty="0" smtClean="0"/>
              <a:t> are taken C. fraxinea growing on the culture and liquid media.</a:t>
            </a:r>
            <a:endParaRPr lang="en-US" dirty="0"/>
          </a:p>
        </p:txBody>
      </p:sp>
      <p:sp>
        <p:nvSpPr>
          <p:cNvPr id="4" name="Slide Number Placeholder 3"/>
          <p:cNvSpPr>
            <a:spLocks noGrp="1"/>
          </p:cNvSpPr>
          <p:nvPr>
            <p:ph type="sldNum" sz="quarter" idx="10"/>
          </p:nvPr>
        </p:nvSpPr>
        <p:spPr/>
        <p:txBody>
          <a:bodyPr/>
          <a:lstStyle/>
          <a:p>
            <a:fld id="{06F1B90A-3D48-004C-A311-08D22C33C00E}" type="slidenum">
              <a:rPr lang="en-US" smtClean="0"/>
              <a:pPr/>
              <a:t>7</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054078312"/>
      </p:ext>
    </p:extLst>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Ash dieback</a:t>
            </a:r>
            <a:r>
              <a:rPr lang="en-US" baseline="0" dirty="0" smtClean="0"/>
              <a:t> disease was first reported in Poland.</a:t>
            </a:r>
          </a:p>
          <a:p>
            <a:r>
              <a:rPr lang="en-US" baseline="0" dirty="0" smtClean="0"/>
              <a:t>The disease spread over continental Europe.</a:t>
            </a:r>
          </a:p>
          <a:p>
            <a:r>
              <a:rPr lang="en-US" baseline="0" dirty="0" smtClean="0"/>
              <a:t>At last, the disease reached UK last year.</a:t>
            </a:r>
          </a:p>
        </p:txBody>
      </p:sp>
      <p:sp>
        <p:nvSpPr>
          <p:cNvPr id="4" name="Slide Number Placeholder 3"/>
          <p:cNvSpPr>
            <a:spLocks noGrp="1"/>
          </p:cNvSpPr>
          <p:nvPr>
            <p:ph type="sldNum" sz="quarter" idx="10"/>
          </p:nvPr>
        </p:nvSpPr>
        <p:spPr/>
        <p:txBody>
          <a:bodyPr/>
          <a:lstStyle/>
          <a:p>
            <a:fld id="{06F1B90A-3D48-004C-A311-08D22C33C00E}" type="slidenum">
              <a:rPr lang="en-US" smtClean="0"/>
              <a:pPr/>
              <a:t>8</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111657909"/>
      </p:ext>
    </p:extLst>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Ash dieback was first noticed in the UK in February</a:t>
            </a:r>
            <a:r>
              <a:rPr lang="en-US" baseline="0" dirty="0" smtClean="0"/>
              <a:t> last year.</a:t>
            </a:r>
          </a:p>
          <a:p>
            <a:endParaRPr lang="en-US" baseline="0" dirty="0" smtClean="0"/>
          </a:p>
          <a:p>
            <a:r>
              <a:rPr lang="en-US" baseline="0" dirty="0" smtClean="0"/>
              <a:t>It has spread rapidly, with more than 300 cases now confirmed across the UK.</a:t>
            </a:r>
          </a:p>
          <a:p>
            <a:endParaRPr lang="en-US" baseline="0" dirty="0" smtClean="0"/>
          </a:p>
          <a:p>
            <a:r>
              <a:rPr lang="en-US" baseline="0" dirty="0" smtClean="0"/>
              <a:t>So we have a fast spreading outbreak of this potent pathogen, and as scientists we should be able to do something about it.</a:t>
            </a:r>
          </a:p>
        </p:txBody>
      </p:sp>
      <p:sp>
        <p:nvSpPr>
          <p:cNvPr id="4" name="Slide Number Placeholder 3"/>
          <p:cNvSpPr>
            <a:spLocks noGrp="1"/>
          </p:cNvSpPr>
          <p:nvPr>
            <p:ph type="sldNum" sz="quarter" idx="10"/>
          </p:nvPr>
        </p:nvSpPr>
        <p:spPr/>
        <p:txBody>
          <a:bodyPr/>
          <a:lstStyle/>
          <a:p>
            <a:fld id="{06F1B90A-3D48-004C-A311-08D22C33C00E}" type="slidenum">
              <a:rPr lang="en-US" smtClean="0"/>
              <a:pPr/>
              <a:t>9</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466866979"/>
      </p:ext>
    </p:extLst>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But the usual business model we have</a:t>
            </a:r>
            <a:r>
              <a:rPr lang="en-US" baseline="0" dirty="0" smtClean="0"/>
              <a:t> as scientist is inhibitory to a joined up, fast response.</a:t>
            </a:r>
          </a:p>
          <a:p>
            <a:endParaRPr lang="en-US" baseline="0" dirty="0" smtClean="0"/>
          </a:p>
          <a:p>
            <a:r>
              <a:rPr lang="en-US" baseline="0" dirty="0" smtClean="0"/>
              <a:t>Normally we have to wait for funding of relatively isolated groups on specific projects and then, </a:t>
            </a:r>
          </a:p>
          <a:p>
            <a:endParaRPr lang="en-US" baseline="0" dirty="0" smtClean="0"/>
          </a:p>
          <a:p>
            <a:r>
              <a:rPr lang="en-US" baseline="0" dirty="0" smtClean="0"/>
              <a:t>because we are relying on high profile publications to get further funding we sit on results</a:t>
            </a:r>
          </a:p>
          <a:p>
            <a:endParaRPr lang="en-US" baseline="0" dirty="0" smtClean="0"/>
          </a:p>
          <a:p>
            <a:r>
              <a:rPr lang="en-US" baseline="0" dirty="0" smtClean="0"/>
              <a:t>and release only when we publish. </a:t>
            </a:r>
          </a:p>
          <a:p>
            <a:endParaRPr lang="en-US" baseline="0" dirty="0" smtClean="0"/>
          </a:p>
          <a:p>
            <a:r>
              <a:rPr lang="en-US" baseline="0" dirty="0" smtClean="0"/>
              <a:t>In situations where speed and collaboration is important this model provides too little, too late. </a:t>
            </a:r>
            <a:endParaRPr lang="en-US" dirty="0"/>
          </a:p>
        </p:txBody>
      </p:sp>
      <p:sp>
        <p:nvSpPr>
          <p:cNvPr id="4" name="Slide Number Placeholder 3"/>
          <p:cNvSpPr>
            <a:spLocks noGrp="1"/>
          </p:cNvSpPr>
          <p:nvPr>
            <p:ph type="sldNum" sz="quarter" idx="10"/>
          </p:nvPr>
        </p:nvSpPr>
        <p:spPr/>
        <p:txBody>
          <a:bodyPr/>
          <a:lstStyle/>
          <a:p>
            <a:fld id="{06F1B90A-3D48-004C-A311-08D22C33C00E}" type="slidenum">
              <a:rPr lang="en-US" smtClean="0"/>
              <a:pPr/>
              <a:t>10</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680487278"/>
      </p:ext>
    </p:extLst>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make the most of people and</a:t>
            </a:r>
            <a:r>
              <a:rPr lang="en-US" baseline="0" dirty="0" smtClean="0"/>
              <a:t> data power, we’re trying a crowd-sourcing approach.</a:t>
            </a:r>
          </a:p>
          <a:p>
            <a:endParaRPr lang="en-US" baseline="0" dirty="0" smtClean="0"/>
          </a:p>
          <a:p>
            <a:r>
              <a:rPr lang="en-US" baseline="0" dirty="0" smtClean="0"/>
              <a:t>Crowdsourcing is a practice where we make whatever data we have and can find instantly available, even before it is </a:t>
            </a:r>
            <a:r>
              <a:rPr lang="en-US" baseline="0" dirty="0" err="1" smtClean="0"/>
              <a:t>analysed</a:t>
            </a:r>
            <a:r>
              <a:rPr lang="en-US" baseline="0" dirty="0" smtClean="0"/>
              <a:t>, and let whoever can help, do what they can. </a:t>
            </a:r>
          </a:p>
          <a:p>
            <a:endParaRPr lang="en-US" baseline="0" dirty="0" smtClean="0"/>
          </a:p>
          <a:p>
            <a:r>
              <a:rPr lang="en-US" baseline="0" dirty="0" smtClean="0"/>
              <a:t>This means valuable data gets to many more people who can deal with it much more quickly.</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06F1B90A-3D48-004C-A311-08D22C33C00E}" type="slidenum">
              <a:rPr lang="en-US" smtClean="0"/>
              <a:pPr/>
              <a:t>11</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730636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lang="en-US"/>
          </a:p>
        </p:txBody>
      </p:sp>
      <p:sp>
        <p:nvSpPr>
          <p:cNvPr id="4" name="Date Placeholder 3"/>
          <p:cNvSpPr>
            <a:spLocks noGrp="1"/>
          </p:cNvSpPr>
          <p:nvPr>
            <p:ph type="dt" sz="half" idx="10"/>
          </p:nvPr>
        </p:nvSpPr>
        <p:spPr/>
        <p:txBody>
          <a:bodyPr/>
          <a:lstStyle/>
          <a:p>
            <a:fld id="{55B0E41B-FA51-F240-A257-F86CD7073975}" type="datetimeFigureOut">
              <a:rPr lang="en-US" altLang="ja-JP" smtClean="0"/>
              <a:pPr/>
              <a:t>13.4.4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962EAF4-50D5-5045-A701-971BE16709D5}"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600314304"/>
      </p:ext>
    </p:extLst>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55B0E41B-FA51-F240-A257-F86CD7073975}" type="datetimeFigureOut">
              <a:rPr lang="en-US" altLang="ja-JP" smtClean="0"/>
              <a:pPr/>
              <a:t>13.4.4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962EAF4-50D5-5045-A701-971BE16709D5}"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009911271"/>
      </p:ext>
    </p:extLst>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55B0E41B-FA51-F240-A257-F86CD7073975}" type="datetimeFigureOut">
              <a:rPr lang="en-US" altLang="ja-JP" smtClean="0"/>
              <a:pPr/>
              <a:t>13.4.4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962EAF4-50D5-5045-A701-971BE16709D5}"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968805061"/>
      </p:ext>
    </p:extLst>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55B0E41B-FA51-F240-A257-F86CD7073975}" type="datetimeFigureOut">
              <a:rPr lang="en-US" altLang="ja-JP" smtClean="0"/>
              <a:pPr/>
              <a:t>13.4.4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962EAF4-50D5-5045-A701-971BE16709D5}"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428268262"/>
      </p:ext>
    </p:extLst>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smtClean="0"/>
              <a:t>Click to edit Master text styles</a:t>
            </a:r>
          </a:p>
        </p:txBody>
      </p:sp>
      <p:sp>
        <p:nvSpPr>
          <p:cNvPr id="4" name="Date Placeholder 3"/>
          <p:cNvSpPr>
            <a:spLocks noGrp="1"/>
          </p:cNvSpPr>
          <p:nvPr>
            <p:ph type="dt" sz="half" idx="10"/>
          </p:nvPr>
        </p:nvSpPr>
        <p:spPr/>
        <p:txBody>
          <a:bodyPr/>
          <a:lstStyle/>
          <a:p>
            <a:fld id="{55B0E41B-FA51-F240-A257-F86CD7073975}" type="datetimeFigureOut">
              <a:rPr lang="en-US" altLang="ja-JP" smtClean="0"/>
              <a:pPr/>
              <a:t>13.4.4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962EAF4-50D5-5045-A701-971BE16709D5}"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947557181"/>
      </p:ext>
    </p:extLst>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Date Placeholder 4"/>
          <p:cNvSpPr>
            <a:spLocks noGrp="1"/>
          </p:cNvSpPr>
          <p:nvPr>
            <p:ph type="dt" sz="half" idx="10"/>
          </p:nvPr>
        </p:nvSpPr>
        <p:spPr/>
        <p:txBody>
          <a:bodyPr/>
          <a:lstStyle/>
          <a:p>
            <a:fld id="{55B0E41B-FA51-F240-A257-F86CD7073975}" type="datetimeFigureOut">
              <a:rPr lang="en-US" altLang="ja-JP" smtClean="0"/>
              <a:pPr/>
              <a:t>13.4.4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962EAF4-50D5-5045-A701-971BE16709D5}"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222802812"/>
      </p:ext>
    </p:extLst>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7" name="Date Placeholder 6"/>
          <p:cNvSpPr>
            <a:spLocks noGrp="1"/>
          </p:cNvSpPr>
          <p:nvPr>
            <p:ph type="dt" sz="half" idx="10"/>
          </p:nvPr>
        </p:nvSpPr>
        <p:spPr/>
        <p:txBody>
          <a:bodyPr/>
          <a:lstStyle/>
          <a:p>
            <a:fld id="{55B0E41B-FA51-F240-A257-F86CD7073975}" type="datetimeFigureOut">
              <a:rPr lang="en-US" altLang="ja-JP" smtClean="0"/>
              <a:pPr/>
              <a:t>13.4.4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962EAF4-50D5-5045-A701-971BE16709D5}"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462355787"/>
      </p:ext>
    </p:extLst>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55B0E41B-FA51-F240-A257-F86CD7073975}" type="datetimeFigureOut">
              <a:rPr lang="en-US" altLang="ja-JP" smtClean="0"/>
              <a:pPr/>
              <a:t>13.4.4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962EAF4-50D5-5045-A701-971BE16709D5}"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304420289"/>
      </p:ext>
    </p:extLst>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5B0E41B-FA51-F240-A257-F86CD7073975}" type="datetimeFigureOut">
              <a:rPr lang="en-US" altLang="ja-JP" smtClean="0"/>
              <a:pPr/>
              <a:t>13.4.4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962EAF4-50D5-5045-A701-971BE16709D5}"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453593079"/>
      </p:ext>
    </p:extLst>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55B0E41B-FA51-F240-A257-F86CD7073975}" type="datetimeFigureOut">
              <a:rPr lang="en-US" altLang="ja-JP" smtClean="0"/>
              <a:pPr/>
              <a:t>13.4.4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962EAF4-50D5-5045-A701-971BE16709D5}"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759095996"/>
      </p:ext>
    </p:extLst>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55B0E41B-FA51-F240-A257-F86CD7073975}" type="datetimeFigureOut">
              <a:rPr lang="en-US" altLang="ja-JP" smtClean="0"/>
              <a:pPr/>
              <a:t>13.4.4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962EAF4-50D5-5045-A701-971BE16709D5}"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34572182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GB"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B0E41B-FA51-F240-A257-F86CD7073975}" type="datetimeFigureOut">
              <a:rPr lang="en-US" altLang="ja-JP" smtClean="0"/>
              <a:pPr/>
              <a:t>13.4.4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962EAF4-50D5-5045-A701-971BE16709D5}"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4406800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eg"/><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20.jpeg"/></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15.jpeg"/><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4" Type="http://schemas.openxmlformats.org/officeDocument/2006/relationships/image" Target="../media/image22.png"/><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4.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2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5.png"/></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27.png"/><Relationship Id="rId5" Type="http://schemas.openxmlformats.org/officeDocument/2006/relationships/image" Target="../media/image28.png"/><Relationship Id="rId6" Type="http://schemas.openxmlformats.org/officeDocument/2006/relationships/image" Target="../media/image29.png"/><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5.jpeg"/></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4" Type="http://schemas.openxmlformats.org/officeDocument/2006/relationships/image" Target="../media/image15.jpe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5.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 Id="rId3"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5.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31.png"/></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4" Type="http://schemas.openxmlformats.org/officeDocument/2006/relationships/image" Target="../media/image33.png"/><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34.em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15.jpeg"/></Relationships>
</file>

<file path=ppt/slides/_rels/slide25.xml.rels><?xml version="1.0" encoding="UTF-8" standalone="yes"?>
<Relationships xmlns="http://schemas.openxmlformats.org/package/2006/relationships"><Relationship Id="rId3" Type="http://schemas.openxmlformats.org/officeDocument/2006/relationships/image" Target="../media/image35.png"/><Relationship Id="rId4" Type="http://schemas.openxmlformats.org/officeDocument/2006/relationships/image" Target="../media/image15.jpeg"/><Relationship Id="rId1" Type="http://schemas.openxmlformats.org/officeDocument/2006/relationships/slideLayout" Target="../slideLayouts/slideLayout1.xml"/><Relationship Id="rId2" Type="http://schemas.openxmlformats.org/officeDocument/2006/relationships/notesSlide" Target="../notesSlides/notesSlide23.xml"/></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4" Type="http://schemas.openxmlformats.org/officeDocument/2006/relationships/image" Target="../media/image15.jpeg"/><Relationship Id="rId5" Type="http://schemas.openxmlformats.org/officeDocument/2006/relationships/image" Target="../media/image37.png"/><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38.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39.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40.pn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4" Type="http://schemas.openxmlformats.org/officeDocument/2006/relationships/image" Target="../media/image6.jpe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4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42.png"/></Relationships>
</file>

<file path=ppt/slides/_rels/slide32.xml.rels><?xml version="1.0" encoding="UTF-8" standalone="yes"?>
<Relationships xmlns="http://schemas.openxmlformats.org/package/2006/relationships"><Relationship Id="rId3" Type="http://schemas.openxmlformats.org/officeDocument/2006/relationships/image" Target="../media/image15.jpeg"/><Relationship Id="rId4" Type="http://schemas.openxmlformats.org/officeDocument/2006/relationships/image" Target="../media/image43.png"/><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15.jpeg"/><Relationship Id="rId1" Type="http://schemas.openxmlformats.org/officeDocument/2006/relationships/slideLayout" Target="../slideLayouts/slideLayout1.xml"/><Relationship Id="rId2" Type="http://schemas.openxmlformats.org/officeDocument/2006/relationships/notesSlide" Target="../notesSlides/notesSlide3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15.jpeg"/></Relationships>
</file>

<file path=ppt/slides/_rels/slide35.xml.rels><?xml version="1.0" encoding="UTF-8" standalone="yes"?>
<Relationships xmlns="http://schemas.openxmlformats.org/package/2006/relationships"><Relationship Id="rId11" Type="http://schemas.openxmlformats.org/officeDocument/2006/relationships/image" Target="../media/image51.gif"/><Relationship Id="rId12" Type="http://schemas.openxmlformats.org/officeDocument/2006/relationships/image" Target="../media/image52.png"/><Relationship Id="rId13" Type="http://schemas.openxmlformats.org/officeDocument/2006/relationships/image" Target="../media/image53.png"/><Relationship Id="rId14" Type="http://schemas.openxmlformats.org/officeDocument/2006/relationships/image" Target="../media/image54.emf"/><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44.png"/><Relationship Id="rId4" Type="http://schemas.openxmlformats.org/officeDocument/2006/relationships/image" Target="../media/image45.png"/><Relationship Id="rId5" Type="http://schemas.openxmlformats.org/officeDocument/2006/relationships/image" Target="../media/image46.png"/><Relationship Id="rId6" Type="http://schemas.openxmlformats.org/officeDocument/2006/relationships/image" Target="../media/image47.png"/><Relationship Id="rId7" Type="http://schemas.openxmlformats.org/officeDocument/2006/relationships/image" Target="../media/image48.png"/><Relationship Id="rId8" Type="http://schemas.openxmlformats.org/officeDocument/2006/relationships/hyperlink" Target="http://www.fera.defra.gov.uk/" TargetMode="External"/><Relationship Id="rId9" Type="http://schemas.openxmlformats.org/officeDocument/2006/relationships/image" Target="../media/image49.gif"/><Relationship Id="rId10" Type="http://schemas.openxmlformats.org/officeDocument/2006/relationships/image" Target="../media/image50.gif"/></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55.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56.png"/></Relationships>
</file>

<file path=ppt/slides/_rels/slide38.xml.rels><?xml version="1.0" encoding="UTF-8" standalone="yes"?>
<Relationships xmlns="http://schemas.openxmlformats.org/package/2006/relationships"><Relationship Id="rId3" Type="http://schemas.openxmlformats.org/officeDocument/2006/relationships/image" Target="../media/image57.jpeg"/><Relationship Id="rId4" Type="http://schemas.microsoft.com/office/2007/relationships/hdphoto" Target="../media/hdphoto1.wdp"/><Relationship Id="rId5" Type="http://schemas.openxmlformats.org/officeDocument/2006/relationships/image" Target="../media/image54.emf"/><Relationship Id="rId6" Type="http://schemas.openxmlformats.org/officeDocument/2006/relationships/image" Target="../media/image58.png"/><Relationship Id="rId1" Type="http://schemas.openxmlformats.org/officeDocument/2006/relationships/slideLayout" Target="../slideLayouts/slideLayout1.xml"/><Relationship Id="rId2" Type="http://schemas.openxmlformats.org/officeDocument/2006/relationships/notesSlide" Target="../notesSlides/notesSlide3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5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4" Type="http://schemas.openxmlformats.org/officeDocument/2006/relationships/image" Target="../media/image9.png"/><Relationship Id="rId5"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8" Type="http://schemas.openxmlformats.org/officeDocument/2006/relationships/image" Target="../media/image15.jpe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4" Type="http://schemas.openxmlformats.org/officeDocument/2006/relationships/image" Target="../media/image17.png"/><Relationship Id="rId1" Type="http://schemas.openxmlformats.org/officeDocument/2006/relationships/slideLayout" Target="../slideLayouts/slideLayout6.xml"/><Relationship Id="rId2" Type="http://schemas.openxmlformats.org/officeDocument/2006/relationships/notesSlide" Target="../notesSlides/notesSlide5.xml"/></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4" Type="http://schemas.openxmlformats.org/officeDocument/2006/relationships/image" Target="../media/image15.jpeg"/><Relationship Id="rId1" Type="http://schemas.openxmlformats.org/officeDocument/2006/relationships/slideLayout" Target="../slideLayouts/slideLayout6.xml"/><Relationship Id="rId2" Type="http://schemas.openxmlformats.org/officeDocument/2006/relationships/notesSlide" Target="../notesSlides/notesSlide6.xml"/></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4" Type="http://schemas.openxmlformats.org/officeDocument/2006/relationships/image" Target="../media/image15.jpeg"/><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53042" y="318164"/>
            <a:ext cx="8229600" cy="1179543"/>
          </a:xfrm>
        </p:spPr>
        <p:txBody>
          <a:bodyPr/>
          <a:lstStyle/>
          <a:p>
            <a:r>
              <a:rPr lang="en-US" b="1" dirty="0" smtClean="0"/>
              <a:t>Please tweet - everything!</a:t>
            </a:r>
          </a:p>
          <a:p>
            <a:r>
              <a:rPr lang="en-US" b="1" dirty="0" smtClean="0"/>
              <a:t>#</a:t>
            </a:r>
            <a:r>
              <a:rPr lang="en-US" b="1" dirty="0" err="1" smtClean="0"/>
              <a:t>openashdb</a:t>
            </a:r>
            <a:endParaRPr lang="en-US" b="1" dirty="0" smtClean="0"/>
          </a:p>
          <a:p>
            <a:endParaRPr lang="en-US" dirty="0"/>
          </a:p>
          <a:p>
            <a:pPr marL="0" indent="0">
              <a:buNone/>
            </a:pPr>
            <a:endParaRPr lang="en-US" dirty="0"/>
          </a:p>
        </p:txBody>
      </p:sp>
      <p:pic>
        <p:nvPicPr>
          <p:cNvPr id="5" name="Picture 4" descr="Sophien-and-iPad.jpg"/>
          <p:cNvPicPr>
            <a:picLocks noChangeAspect="1"/>
          </p:cNvPicPr>
          <p:nvPr/>
        </p:nvPicPr>
        <p:blipFill>
          <a:blip r:embed="rId2"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4629519" y="2734429"/>
            <a:ext cx="3743230" cy="2492991"/>
          </a:xfrm>
          <a:prstGeom prst="rect">
            <a:avLst/>
          </a:prstGeom>
        </p:spPr>
      </p:pic>
      <p:pic>
        <p:nvPicPr>
          <p:cNvPr id="7" name="Picture 6"/>
          <p:cNvPicPr>
            <a:picLocks noChangeAspect="1"/>
          </p:cNvPicPr>
          <p:nvPr/>
        </p:nvPicPr>
        <p:blipFill>
          <a:blip r:embed="rId3"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337395" y="2734429"/>
            <a:ext cx="3851170" cy="2492991"/>
          </a:xfrm>
          <a:prstGeom prst="rect">
            <a:avLst/>
          </a:prstGeom>
        </p:spPr>
      </p:pic>
      <p:sp>
        <p:nvSpPr>
          <p:cNvPr id="8" name="TextBox 7"/>
          <p:cNvSpPr txBox="1"/>
          <p:nvPr/>
        </p:nvSpPr>
        <p:spPr>
          <a:xfrm>
            <a:off x="850609" y="1652266"/>
            <a:ext cx="2874104" cy="1077218"/>
          </a:xfrm>
          <a:prstGeom prst="rect">
            <a:avLst/>
          </a:prstGeom>
          <a:noFill/>
        </p:spPr>
        <p:txBody>
          <a:bodyPr wrap="none" rtlCol="0">
            <a:spAutoFit/>
          </a:bodyPr>
          <a:lstStyle/>
          <a:p>
            <a:r>
              <a:rPr lang="en-US" sz="3200" b="1" dirty="0"/>
              <a:t>@</a:t>
            </a:r>
            <a:r>
              <a:rPr lang="en-US" sz="3200" b="1" dirty="0" err="1"/>
              <a:t>danmaclean</a:t>
            </a:r>
            <a:r>
              <a:rPr lang="en-US" sz="3200" b="1" dirty="0"/>
              <a:t> </a:t>
            </a:r>
            <a:endParaRPr lang="en-US" sz="3200" b="1" dirty="0" smtClean="0"/>
          </a:p>
          <a:p>
            <a:r>
              <a:rPr lang="en-US" sz="3200" b="1" dirty="0" smtClean="0"/>
              <a:t>- bioinformatics</a:t>
            </a:r>
            <a:endParaRPr lang="en-US" sz="3200" b="1" dirty="0"/>
          </a:p>
        </p:txBody>
      </p:sp>
      <p:sp>
        <p:nvSpPr>
          <p:cNvPr id="9" name="TextBox 8"/>
          <p:cNvSpPr txBox="1"/>
          <p:nvPr/>
        </p:nvSpPr>
        <p:spPr>
          <a:xfrm>
            <a:off x="5038391" y="1636538"/>
            <a:ext cx="3099727" cy="1077218"/>
          </a:xfrm>
          <a:prstGeom prst="rect">
            <a:avLst/>
          </a:prstGeom>
          <a:noFill/>
        </p:spPr>
        <p:txBody>
          <a:bodyPr wrap="none" rtlCol="0">
            <a:spAutoFit/>
          </a:bodyPr>
          <a:lstStyle/>
          <a:p>
            <a:r>
              <a:rPr lang="en-US" sz="3200" b="1" dirty="0"/>
              <a:t>@</a:t>
            </a:r>
            <a:r>
              <a:rPr lang="en-US" sz="3200" b="1" dirty="0" err="1"/>
              <a:t>kamounlab</a:t>
            </a:r>
            <a:r>
              <a:rPr lang="en-US" sz="3200" b="1" dirty="0"/>
              <a:t> </a:t>
            </a:r>
            <a:endParaRPr lang="en-US" sz="3200" b="1" dirty="0" smtClean="0"/>
          </a:p>
          <a:p>
            <a:r>
              <a:rPr lang="en-US" sz="3200" b="1" dirty="0" smtClean="0"/>
              <a:t>– </a:t>
            </a:r>
            <a:r>
              <a:rPr lang="en-US" sz="3200" b="1" dirty="0" err="1"/>
              <a:t>pathogenomics</a:t>
            </a:r>
            <a:r>
              <a:rPr lang="en-US" sz="3200" b="1" dirty="0"/>
              <a:t> </a:t>
            </a:r>
          </a:p>
        </p:txBody>
      </p:sp>
      <p:sp>
        <p:nvSpPr>
          <p:cNvPr id="2" name="Rectangle 1"/>
          <p:cNvSpPr/>
          <p:nvPr/>
        </p:nvSpPr>
        <p:spPr>
          <a:xfrm>
            <a:off x="0" y="5580757"/>
            <a:ext cx="9144000" cy="461665"/>
          </a:xfrm>
          <a:prstGeom prst="rect">
            <a:avLst/>
          </a:prstGeom>
          <a:solidFill>
            <a:srgbClr val="000000"/>
          </a:solidFill>
        </p:spPr>
        <p:txBody>
          <a:bodyPr wrap="square">
            <a:spAutoFit/>
          </a:bodyPr>
          <a:lstStyle/>
          <a:p>
            <a:pPr algn="ctr"/>
            <a:r>
              <a:rPr lang="en-US" sz="2400" b="1" dirty="0">
                <a:solidFill>
                  <a:schemeClr val="bg1"/>
                </a:solidFill>
                <a:latin typeface="Helvetica"/>
              </a:rPr>
              <a:t>Crowdsourcing for ash dieback</a:t>
            </a:r>
            <a:endParaRPr lang="en-US" sz="2400" b="1" dirty="0">
              <a:solidFill>
                <a:schemeClr val="bg1"/>
              </a:solidFill>
              <a:effectLst>
                <a:outerShdw blurRad="50800" dist="38100" dir="2700000" algn="tl" rotWithShape="0">
                  <a:srgbClr val="000000">
                    <a:alpha val="43000"/>
                  </a:srgbClr>
                </a:outerShdw>
              </a:effectLst>
              <a:latin typeface="Arial"/>
              <a:cs typeface="Aria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5184533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8" name="Picture 7" descr="1.jpg"/>
          <p:cNvPicPr>
            <a:picLocks noChangeAspect="1"/>
          </p:cNvPicPr>
          <p:nvPr/>
        </p:nvPicPr>
        <p:blipFill>
          <a:blip r:embed="rId3"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6723773" y="5115864"/>
            <a:ext cx="2420227" cy="1742136"/>
          </a:xfrm>
          <a:prstGeom prst="rect">
            <a:avLst/>
          </a:prstGeom>
        </p:spPr>
      </p:pic>
      <p:sp>
        <p:nvSpPr>
          <p:cNvPr id="2" name="Title 1"/>
          <p:cNvSpPr>
            <a:spLocks noGrp="1"/>
          </p:cNvSpPr>
          <p:nvPr>
            <p:ph type="ctrTitle"/>
          </p:nvPr>
        </p:nvSpPr>
        <p:spPr>
          <a:xfrm>
            <a:off x="0" y="0"/>
            <a:ext cx="9144000" cy="1240847"/>
          </a:xfrm>
          <a:solidFill>
            <a:srgbClr val="000000"/>
          </a:solidFill>
        </p:spPr>
        <p:txBody>
          <a:bodyPr>
            <a:normAutofit/>
          </a:bodyPr>
          <a:lstStyle/>
          <a:p>
            <a:r>
              <a:rPr lang="en-US" dirty="0">
                <a:solidFill>
                  <a:srgbClr val="FFFFFF"/>
                </a:solidFill>
                <a:latin typeface="Helvetica"/>
              </a:rPr>
              <a:t>S</a:t>
            </a:r>
            <a:r>
              <a:rPr lang="en-US" dirty="0" smtClean="0">
                <a:solidFill>
                  <a:srgbClr val="FFFFFF"/>
                </a:solidFill>
                <a:latin typeface="Helvetica"/>
              </a:rPr>
              <a:t>cience is too slow in emergencies</a:t>
            </a:r>
            <a:endParaRPr lang="en-US" dirty="0">
              <a:solidFill>
                <a:srgbClr val="FFFFFF"/>
              </a:solidFill>
              <a:latin typeface="Helvetica"/>
            </a:endParaRPr>
          </a:p>
        </p:txBody>
      </p:sp>
      <p:sp>
        <p:nvSpPr>
          <p:cNvPr id="6" name="Title 1"/>
          <p:cNvSpPr txBox="1">
            <a:spLocks/>
          </p:cNvSpPr>
          <p:nvPr/>
        </p:nvSpPr>
        <p:spPr>
          <a:xfrm>
            <a:off x="320853" y="1492298"/>
            <a:ext cx="8387491" cy="1487162"/>
          </a:xfrm>
          <a:prstGeom prst="rect">
            <a:avLst/>
          </a:prstGeom>
        </p:spPr>
        <p:txBody>
          <a:bodyPr vert="horz" lIns="91440" tIns="45720" rIns="91440" bIns="45720" rtlCol="0" anchor="ctr">
            <a:normAutofit fontScale="625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nSpc>
                <a:spcPct val="170000"/>
              </a:lnSpc>
            </a:pPr>
            <a:r>
              <a:rPr lang="en-US" b="1" dirty="0" smtClean="0"/>
              <a:t>We have to wait for funding of relatively isolated groups on specific projects </a:t>
            </a:r>
          </a:p>
        </p:txBody>
      </p:sp>
      <p:sp>
        <p:nvSpPr>
          <p:cNvPr id="7" name="TextBox 6"/>
          <p:cNvSpPr txBox="1"/>
          <p:nvPr/>
        </p:nvSpPr>
        <p:spPr>
          <a:xfrm>
            <a:off x="1438361" y="4220308"/>
            <a:ext cx="6557819" cy="1349087"/>
          </a:xfrm>
          <a:prstGeom prst="rect">
            <a:avLst/>
          </a:prstGeom>
          <a:noFill/>
        </p:spPr>
        <p:txBody>
          <a:bodyPr wrap="square" rtlCol="0">
            <a:spAutoFit/>
          </a:bodyPr>
          <a:lstStyle/>
          <a:p>
            <a:pPr algn="ctr">
              <a:lnSpc>
                <a:spcPct val="150000"/>
              </a:lnSpc>
            </a:pPr>
            <a:r>
              <a:rPr lang="en-US" sz="2800" b="1" i="1" dirty="0" smtClean="0">
                <a:latin typeface="Helvetica"/>
                <a:cs typeface="Helvetica"/>
              </a:rPr>
              <a:t>Structure of science inhibits collaboration and sharing</a:t>
            </a:r>
            <a:endParaRPr lang="en-US" sz="2800" b="1" i="1" dirty="0">
              <a:latin typeface="Helvetica"/>
              <a:cs typeface="Helvetica"/>
            </a:endParaRPr>
          </a:p>
        </p:txBody>
      </p:sp>
      <p:sp>
        <p:nvSpPr>
          <p:cNvPr id="9" name="正方形/長方形 8"/>
          <p:cNvSpPr/>
          <p:nvPr/>
        </p:nvSpPr>
        <p:spPr>
          <a:xfrm>
            <a:off x="2180956" y="3134899"/>
            <a:ext cx="4953424" cy="774571"/>
          </a:xfrm>
          <a:prstGeom prst="rect">
            <a:avLst/>
          </a:prstGeom>
        </p:spPr>
        <p:txBody>
          <a:bodyPr wrap="none">
            <a:spAutoFit/>
          </a:bodyPr>
          <a:lstStyle/>
          <a:p>
            <a:pPr>
              <a:lnSpc>
                <a:spcPct val="170000"/>
              </a:lnSpc>
            </a:pPr>
            <a:r>
              <a:rPr lang="en-US" sz="2800" b="1" dirty="0" smtClean="0">
                <a:latin typeface="Helvetica"/>
              </a:rPr>
              <a:t>Publication cycle bad for us</a:t>
            </a:r>
            <a:endParaRPr lang="en-US" sz="2800" b="1" dirty="0">
              <a:latin typeface="Helvetica"/>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134314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2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extBox 2"/>
          <p:cNvSpPr txBox="1"/>
          <p:nvPr/>
        </p:nvSpPr>
        <p:spPr>
          <a:xfrm>
            <a:off x="2459181" y="1350817"/>
            <a:ext cx="4456546" cy="461665"/>
          </a:xfrm>
          <a:prstGeom prst="rect">
            <a:avLst/>
          </a:prstGeom>
          <a:noFill/>
        </p:spPr>
        <p:txBody>
          <a:bodyPr wrap="square" rtlCol="0">
            <a:spAutoFit/>
          </a:bodyPr>
          <a:lstStyle/>
          <a:p>
            <a:r>
              <a:rPr lang="en-US" sz="2400" i="1" dirty="0" smtClean="0">
                <a:latin typeface="Helvetica"/>
                <a:cs typeface="Helvetica"/>
              </a:rPr>
              <a:t>“many hands make light work”</a:t>
            </a:r>
            <a:endParaRPr lang="en-US" sz="2400" i="1" dirty="0">
              <a:latin typeface="Helvetica"/>
              <a:cs typeface="Helvetica"/>
            </a:endParaRPr>
          </a:p>
        </p:txBody>
      </p:sp>
      <p:sp>
        <p:nvSpPr>
          <p:cNvPr id="5" name="Title 1"/>
          <p:cNvSpPr>
            <a:spLocks noGrp="1"/>
          </p:cNvSpPr>
          <p:nvPr>
            <p:ph type="ctrTitle"/>
          </p:nvPr>
        </p:nvSpPr>
        <p:spPr>
          <a:xfrm>
            <a:off x="-203676" y="169881"/>
            <a:ext cx="9683116" cy="1240847"/>
          </a:xfrm>
        </p:spPr>
        <p:txBody>
          <a:bodyPr>
            <a:normAutofit/>
          </a:bodyPr>
          <a:lstStyle/>
          <a:p>
            <a:r>
              <a:rPr lang="en-US" sz="3200" b="1" dirty="0" err="1" smtClean="0">
                <a:latin typeface="Helvetica"/>
              </a:rPr>
              <a:t>Crowdsourced</a:t>
            </a:r>
            <a:r>
              <a:rPr lang="en-US" sz="3200" b="1" dirty="0" smtClean="0">
                <a:latin typeface="Helvetica"/>
              </a:rPr>
              <a:t> analyses, open access data  </a:t>
            </a:r>
            <a:endParaRPr lang="en-US" sz="3200" b="1" dirty="0">
              <a:latin typeface="Helvetica"/>
            </a:endParaRPr>
          </a:p>
        </p:txBody>
      </p:sp>
      <p:sp>
        <p:nvSpPr>
          <p:cNvPr id="9" name="TextBox 8"/>
          <p:cNvSpPr txBox="1"/>
          <p:nvPr/>
        </p:nvSpPr>
        <p:spPr>
          <a:xfrm>
            <a:off x="2796309" y="5608930"/>
            <a:ext cx="3890819" cy="461665"/>
          </a:xfrm>
          <a:prstGeom prst="rect">
            <a:avLst/>
          </a:prstGeom>
          <a:noFill/>
        </p:spPr>
        <p:txBody>
          <a:bodyPr wrap="square" rtlCol="0">
            <a:spAutoFit/>
          </a:bodyPr>
          <a:lstStyle/>
          <a:p>
            <a:r>
              <a:rPr lang="en-US" sz="2400" dirty="0" smtClean="0">
                <a:latin typeface="Helvetica"/>
                <a:cs typeface="Helvetica"/>
              </a:rPr>
              <a:t>let the experts at the data</a:t>
            </a:r>
            <a:endParaRPr lang="en-US" sz="2400" dirty="0">
              <a:latin typeface="Helvetica"/>
              <a:cs typeface="Helvetica"/>
            </a:endParaRPr>
          </a:p>
        </p:txBody>
      </p:sp>
      <p:pic>
        <p:nvPicPr>
          <p:cNvPr id="11" name="Picture 10"/>
          <p:cNvPicPr>
            <a:picLocks noChangeAspect="1"/>
          </p:cNvPicPr>
          <p:nvPr/>
        </p:nvPicPr>
        <p:blipFill>
          <a:blip r:embed="rId3"/>
          <a:stretch>
            <a:fillRect/>
          </a:stretch>
        </p:blipFill>
        <p:spPr>
          <a:xfrm>
            <a:off x="2456873" y="1939058"/>
            <a:ext cx="4230256" cy="3172693"/>
          </a:xfrm>
          <a:prstGeom prst="rect">
            <a:avLst/>
          </a:prstGeom>
          <a:ln>
            <a:solidFill>
              <a:schemeClr val="tx1"/>
            </a:solidFill>
          </a:ln>
          <a:effectLst>
            <a:outerShdw blurRad="50800" dist="38100" dir="2700000" algn="tl" rotWithShape="0">
              <a:srgbClr val="000000">
                <a:alpha val="43000"/>
              </a:srgbClr>
            </a:outerShdw>
          </a:effectLst>
        </p:spPr>
      </p:pic>
      <p:pic>
        <p:nvPicPr>
          <p:cNvPr id="6" name="Picture 5" descr="1JW_0802v2.jpg"/>
          <p:cNvPicPr>
            <a:picLocks noChangeAspect="1"/>
          </p:cNvPicPr>
          <p:nvPr/>
        </p:nvPicPr>
        <p:blipFill rotWithShape="1">
          <a:blip r:embed="rId4" cstate="print">
            <a:alphaModFix amt="36000"/>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p:blipFill>
        <p:spPr>
          <a:xfrm>
            <a:off x="8" y="19096"/>
            <a:ext cx="1521505" cy="6858000"/>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3581303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8" name="Picture 7" descr="1JW_0802v2.jpg"/>
          <p:cNvPicPr>
            <a:picLocks noChangeAspect="1"/>
          </p:cNvPicPr>
          <p:nvPr/>
        </p:nvPicPr>
        <p:blipFill rotWithShape="1">
          <a:blip r:embed="rId3" cstate="print">
            <a:alphaModFix amt="36000"/>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p:blipFill>
        <p:spPr>
          <a:xfrm>
            <a:off x="8" y="0"/>
            <a:ext cx="1521505" cy="6858000"/>
          </a:xfrm>
          <a:prstGeom prst="rect">
            <a:avLst/>
          </a:prstGeom>
        </p:spPr>
      </p:pic>
      <p:sp>
        <p:nvSpPr>
          <p:cNvPr id="5" name="Title 1"/>
          <p:cNvSpPr>
            <a:spLocks noGrp="1"/>
          </p:cNvSpPr>
          <p:nvPr>
            <p:ph type="ctrTitle"/>
          </p:nvPr>
        </p:nvSpPr>
        <p:spPr>
          <a:xfrm>
            <a:off x="646939" y="20854"/>
            <a:ext cx="9144000" cy="1240847"/>
          </a:xfrm>
        </p:spPr>
        <p:txBody>
          <a:bodyPr>
            <a:normAutofit/>
          </a:bodyPr>
          <a:lstStyle/>
          <a:p>
            <a:r>
              <a:rPr lang="en-US" b="1" dirty="0" err="1" smtClean="0">
                <a:latin typeface="Helvetica"/>
              </a:rPr>
              <a:t>Crowdsourced</a:t>
            </a:r>
            <a:r>
              <a:rPr lang="en-US" b="1" dirty="0" smtClean="0">
                <a:latin typeface="Helvetica"/>
              </a:rPr>
              <a:t> analyses </a:t>
            </a:r>
            <a:endParaRPr lang="en-US" b="1" dirty="0">
              <a:latin typeface="Helvetica"/>
            </a:endParaRPr>
          </a:p>
        </p:txBody>
      </p:sp>
      <p:sp>
        <p:nvSpPr>
          <p:cNvPr id="6" name="TextBox 5"/>
          <p:cNvSpPr txBox="1"/>
          <p:nvPr/>
        </p:nvSpPr>
        <p:spPr>
          <a:xfrm>
            <a:off x="1521512" y="1261701"/>
            <a:ext cx="8014843" cy="461665"/>
          </a:xfrm>
          <a:prstGeom prst="rect">
            <a:avLst/>
          </a:prstGeom>
          <a:noFill/>
        </p:spPr>
        <p:txBody>
          <a:bodyPr wrap="square" rtlCol="0">
            <a:spAutoFit/>
          </a:bodyPr>
          <a:lstStyle/>
          <a:p>
            <a:r>
              <a:rPr lang="en-US" sz="2400" b="1" i="1" dirty="0" smtClean="0">
                <a:latin typeface="Helvetica"/>
                <a:cs typeface="Helvetica"/>
              </a:rPr>
              <a:t>“live peer review – the global on-line lab meeting”</a:t>
            </a:r>
            <a:endParaRPr lang="en-US" sz="2400" b="1" i="1" dirty="0">
              <a:latin typeface="Helvetica"/>
              <a:cs typeface="Helvetica"/>
            </a:endParaRPr>
          </a:p>
        </p:txBody>
      </p:sp>
      <p:sp>
        <p:nvSpPr>
          <p:cNvPr id="9" name="TextBox 8"/>
          <p:cNvSpPr txBox="1"/>
          <p:nvPr/>
        </p:nvSpPr>
        <p:spPr>
          <a:xfrm>
            <a:off x="1521513" y="1970331"/>
            <a:ext cx="7388303" cy="830997"/>
          </a:xfrm>
          <a:prstGeom prst="rect">
            <a:avLst/>
          </a:prstGeom>
          <a:noFill/>
        </p:spPr>
        <p:txBody>
          <a:bodyPr wrap="square" rtlCol="0">
            <a:spAutoFit/>
          </a:bodyPr>
          <a:lstStyle/>
          <a:p>
            <a:r>
              <a:rPr lang="en-US" sz="2400" b="1" dirty="0">
                <a:latin typeface="Helvetica"/>
                <a:cs typeface="Helvetica"/>
              </a:rPr>
              <a:t>L</a:t>
            </a:r>
            <a:r>
              <a:rPr lang="en-US" sz="2400" b="1" dirty="0" smtClean="0">
                <a:latin typeface="Helvetica"/>
                <a:cs typeface="Helvetica"/>
              </a:rPr>
              <a:t>et the experts review the results as they appear </a:t>
            </a:r>
          </a:p>
          <a:p>
            <a:r>
              <a:rPr lang="en-US" sz="2400" b="1" dirty="0">
                <a:latin typeface="Helvetica"/>
                <a:cs typeface="Helvetica"/>
              </a:rPr>
              <a:t> </a:t>
            </a:r>
            <a:r>
              <a:rPr lang="en-US" sz="2400" b="1" dirty="0" smtClean="0">
                <a:latin typeface="Helvetica"/>
                <a:cs typeface="Helvetica"/>
              </a:rPr>
              <a:t>                                                    – live filtering</a:t>
            </a:r>
            <a:endParaRPr lang="en-US" sz="2400" b="1" dirty="0">
              <a:latin typeface="Helvetica"/>
              <a:cs typeface="Helvetica"/>
            </a:endParaRPr>
          </a:p>
        </p:txBody>
      </p:sp>
      <p:pic>
        <p:nvPicPr>
          <p:cNvPr id="2" name="Picture 1"/>
          <p:cNvPicPr>
            <a:picLocks noChangeAspect="1"/>
          </p:cNvPicPr>
          <p:nvPr/>
        </p:nvPicPr>
        <p:blipFill>
          <a:blip r:embed="rId4"/>
          <a:stretch>
            <a:fillRect/>
          </a:stretch>
        </p:blipFill>
        <p:spPr>
          <a:xfrm>
            <a:off x="2767451" y="2971431"/>
            <a:ext cx="4063892" cy="3254352"/>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24424159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15898" y="-228819"/>
            <a:ext cx="8229600" cy="971454"/>
          </a:xfrm>
        </p:spPr>
        <p:txBody>
          <a:bodyPr/>
          <a:lstStyle/>
          <a:p>
            <a:r>
              <a:rPr lang="en-US" b="1" dirty="0" smtClean="0"/>
              <a:t>Why crowdsourcing might help</a:t>
            </a:r>
            <a:endParaRPr lang="en-US" b="1" dirty="0"/>
          </a:p>
        </p:txBody>
      </p:sp>
      <p:sp>
        <p:nvSpPr>
          <p:cNvPr id="5" name="Chevron 4"/>
          <p:cNvSpPr/>
          <p:nvPr/>
        </p:nvSpPr>
        <p:spPr>
          <a:xfrm>
            <a:off x="595367" y="5987968"/>
            <a:ext cx="806921" cy="283336"/>
          </a:xfrm>
          <a:prstGeom prst="chevron">
            <a:avLst/>
          </a:prstGeom>
          <a:solidFill>
            <a:schemeClr val="tx2">
              <a:lumMod val="60000"/>
              <a:lumOff val="40000"/>
            </a:schemeClr>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6" name="TextBox 5"/>
          <p:cNvSpPr txBox="1"/>
          <p:nvPr/>
        </p:nvSpPr>
        <p:spPr>
          <a:xfrm>
            <a:off x="28748" y="2035804"/>
            <a:ext cx="3490055" cy="1692771"/>
          </a:xfrm>
          <a:prstGeom prst="rect">
            <a:avLst/>
          </a:prstGeom>
          <a:noFill/>
        </p:spPr>
        <p:txBody>
          <a:bodyPr wrap="square" rtlCol="0">
            <a:spAutoFit/>
          </a:bodyPr>
          <a:lstStyle/>
          <a:p>
            <a:pPr marL="285750" indent="-285750">
              <a:buFont typeface="Arial"/>
              <a:buChar char="•"/>
            </a:pPr>
            <a:r>
              <a:rPr lang="en-US" dirty="0" smtClean="0">
                <a:latin typeface="Arial"/>
                <a:cs typeface="Arial"/>
              </a:rPr>
              <a:t>&gt;3000 people hospitalized</a:t>
            </a:r>
            <a:endParaRPr lang="en-US" sz="600" dirty="0" smtClean="0">
              <a:latin typeface="Arial"/>
              <a:cs typeface="Arial"/>
            </a:endParaRPr>
          </a:p>
          <a:p>
            <a:endParaRPr lang="en-US" sz="800" dirty="0" smtClean="0">
              <a:latin typeface="Arial"/>
              <a:cs typeface="Arial"/>
            </a:endParaRPr>
          </a:p>
          <a:p>
            <a:pPr marL="285750" indent="-285750">
              <a:buFont typeface="Arial"/>
              <a:buChar char="•"/>
            </a:pPr>
            <a:r>
              <a:rPr lang="en-US" dirty="0">
                <a:latin typeface="Arial"/>
                <a:cs typeface="Arial"/>
              </a:rPr>
              <a:t>50 deaths in </a:t>
            </a:r>
            <a:r>
              <a:rPr lang="en-US" dirty="0" smtClean="0">
                <a:latin typeface="Arial"/>
                <a:cs typeface="Arial"/>
              </a:rPr>
              <a:t>Germany</a:t>
            </a:r>
          </a:p>
          <a:p>
            <a:pPr marL="285750" indent="-285750">
              <a:buFont typeface="Arial"/>
              <a:buChar char="•"/>
            </a:pPr>
            <a:endParaRPr lang="en-US" sz="600" dirty="0" smtClean="0">
              <a:latin typeface="Arial"/>
              <a:cs typeface="Arial"/>
            </a:endParaRPr>
          </a:p>
          <a:p>
            <a:pPr marL="285750" indent="-285750">
              <a:buFont typeface="Arial"/>
              <a:buChar char="•"/>
            </a:pPr>
            <a:r>
              <a:rPr lang="en-US" dirty="0" smtClean="0">
                <a:latin typeface="Arial"/>
                <a:cs typeface="Arial"/>
              </a:rPr>
              <a:t>Outbreak tracked to Fenugreek seeds (used as a herb, spice or vegetable)</a:t>
            </a:r>
            <a:endParaRPr lang="en-US" dirty="0">
              <a:latin typeface="Arial"/>
              <a:cs typeface="Arial"/>
            </a:endParaRPr>
          </a:p>
        </p:txBody>
      </p:sp>
      <p:pic>
        <p:nvPicPr>
          <p:cNvPr id="7" name="Picture 6"/>
          <p:cNvPicPr>
            <a:picLocks noChangeAspect="1"/>
          </p:cNvPicPr>
          <p:nvPr/>
        </p:nvPicPr>
        <p:blipFill>
          <a:blip r:embed="rId3"/>
          <a:stretch>
            <a:fillRect/>
          </a:stretch>
        </p:blipFill>
        <p:spPr>
          <a:xfrm>
            <a:off x="3544798" y="1726147"/>
            <a:ext cx="5467020" cy="2838647"/>
          </a:xfrm>
          <a:prstGeom prst="rect">
            <a:avLst/>
          </a:prstGeom>
        </p:spPr>
      </p:pic>
      <p:sp>
        <p:nvSpPr>
          <p:cNvPr id="8" name="TextBox 7"/>
          <p:cNvSpPr txBox="1"/>
          <p:nvPr/>
        </p:nvSpPr>
        <p:spPr>
          <a:xfrm>
            <a:off x="-42716" y="4258137"/>
            <a:ext cx="3082486" cy="584776"/>
          </a:xfrm>
          <a:prstGeom prst="rect">
            <a:avLst/>
          </a:prstGeom>
          <a:noFill/>
        </p:spPr>
        <p:txBody>
          <a:bodyPr wrap="square" rtlCol="0">
            <a:spAutoFit/>
          </a:bodyPr>
          <a:lstStyle/>
          <a:p>
            <a:pPr algn="ctr"/>
            <a:r>
              <a:rPr lang="en-US" sz="2400" b="1" dirty="0">
                <a:latin typeface="Arial"/>
                <a:cs typeface="Arial"/>
              </a:rPr>
              <a:t>S</a:t>
            </a:r>
            <a:r>
              <a:rPr lang="en-US" sz="2400" b="1" dirty="0" smtClean="0">
                <a:latin typeface="Arial"/>
                <a:cs typeface="Arial"/>
              </a:rPr>
              <a:t>cientific response</a:t>
            </a:r>
          </a:p>
          <a:p>
            <a:pPr algn="ctr"/>
            <a:endParaRPr lang="en-US" sz="800" b="1" dirty="0" smtClean="0">
              <a:latin typeface="Arial"/>
              <a:cs typeface="Arial"/>
            </a:endParaRPr>
          </a:p>
        </p:txBody>
      </p:sp>
      <p:cxnSp>
        <p:nvCxnSpPr>
          <p:cNvPr id="9" name="Straight Arrow Connector 8"/>
          <p:cNvCxnSpPr/>
          <p:nvPr/>
        </p:nvCxnSpPr>
        <p:spPr>
          <a:xfrm flipV="1">
            <a:off x="595603" y="6286432"/>
            <a:ext cx="0" cy="264596"/>
          </a:xfrm>
          <a:prstGeom prst="straightConnector1">
            <a:avLst/>
          </a:prstGeom>
          <a:ln w="28575" cmpd="sng">
            <a:solidFill>
              <a:srgbClr val="00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p:nvPr/>
        </p:nvCxnSpPr>
        <p:spPr>
          <a:xfrm>
            <a:off x="1286969" y="5652308"/>
            <a:ext cx="0" cy="320687"/>
          </a:xfrm>
          <a:prstGeom prst="straightConnector1">
            <a:avLst/>
          </a:prstGeom>
          <a:ln w="28575" cmpd="sng">
            <a:solidFill>
              <a:srgbClr val="000000"/>
            </a:solidFill>
            <a:tailEnd type="arrow"/>
          </a:ln>
          <a:effectLst/>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260083" y="4842913"/>
            <a:ext cx="2467774" cy="923330"/>
          </a:xfrm>
          <a:prstGeom prst="rect">
            <a:avLst/>
          </a:prstGeom>
          <a:solidFill>
            <a:schemeClr val="bg1">
              <a:lumMod val="95000"/>
            </a:schemeClr>
          </a:solidFill>
          <a:ln>
            <a:solidFill>
              <a:schemeClr val="bg1">
                <a:lumMod val="65000"/>
              </a:schemeClr>
            </a:solidFill>
          </a:ln>
        </p:spPr>
        <p:txBody>
          <a:bodyPr wrap="square" rtlCol="0">
            <a:spAutoFit/>
          </a:bodyPr>
          <a:lstStyle/>
          <a:p>
            <a:pPr algn="ctr"/>
            <a:r>
              <a:rPr lang="en-US" dirty="0" err="1" smtClean="0"/>
              <a:t>Dr</a:t>
            </a:r>
            <a:r>
              <a:rPr lang="en-US" dirty="0" smtClean="0"/>
              <a:t> </a:t>
            </a:r>
            <a:r>
              <a:rPr lang="en-US" dirty="0" err="1" smtClean="0"/>
              <a:t>Loman</a:t>
            </a:r>
            <a:r>
              <a:rPr lang="en-US" dirty="0" smtClean="0"/>
              <a:t> joined up sequences (@</a:t>
            </a:r>
            <a:r>
              <a:rPr lang="en-US" dirty="0" err="1" smtClean="0"/>
              <a:t>pathogenomenick</a:t>
            </a:r>
            <a:r>
              <a:rPr lang="en-US" dirty="0" smtClean="0"/>
              <a:t>)</a:t>
            </a:r>
            <a:endParaRPr lang="en-US" dirty="0"/>
          </a:p>
        </p:txBody>
      </p:sp>
      <p:sp>
        <p:nvSpPr>
          <p:cNvPr id="12" name="TextBox 11"/>
          <p:cNvSpPr txBox="1"/>
          <p:nvPr/>
        </p:nvSpPr>
        <p:spPr>
          <a:xfrm>
            <a:off x="696672" y="5922190"/>
            <a:ext cx="569800" cy="369332"/>
          </a:xfrm>
          <a:prstGeom prst="rect">
            <a:avLst/>
          </a:prstGeom>
          <a:noFill/>
        </p:spPr>
        <p:txBody>
          <a:bodyPr wrap="none" rtlCol="0">
            <a:spAutoFit/>
          </a:bodyPr>
          <a:lstStyle/>
          <a:p>
            <a:r>
              <a:rPr lang="en-US" dirty="0" smtClean="0">
                <a:latin typeface="Arial"/>
                <a:cs typeface="Arial"/>
              </a:rPr>
              <a:t>24h</a:t>
            </a:r>
            <a:endParaRPr lang="en-US" dirty="0">
              <a:latin typeface="Arial"/>
              <a:cs typeface="Arial"/>
            </a:endParaRPr>
          </a:p>
        </p:txBody>
      </p:sp>
      <p:sp>
        <p:nvSpPr>
          <p:cNvPr id="13" name="Chevron 12"/>
          <p:cNvSpPr/>
          <p:nvPr/>
        </p:nvSpPr>
        <p:spPr>
          <a:xfrm>
            <a:off x="1322920" y="5981726"/>
            <a:ext cx="806921" cy="283336"/>
          </a:xfrm>
          <a:prstGeom prst="chevron">
            <a:avLst/>
          </a:prstGeom>
          <a:solidFill>
            <a:schemeClr val="tx2">
              <a:lumMod val="60000"/>
              <a:lumOff val="40000"/>
            </a:schemeClr>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4" name="TextBox 13"/>
          <p:cNvSpPr txBox="1"/>
          <p:nvPr/>
        </p:nvSpPr>
        <p:spPr>
          <a:xfrm>
            <a:off x="1424225" y="5915948"/>
            <a:ext cx="569800" cy="369332"/>
          </a:xfrm>
          <a:prstGeom prst="rect">
            <a:avLst/>
          </a:prstGeom>
          <a:noFill/>
        </p:spPr>
        <p:txBody>
          <a:bodyPr wrap="none" rtlCol="0">
            <a:spAutoFit/>
          </a:bodyPr>
          <a:lstStyle/>
          <a:p>
            <a:r>
              <a:rPr lang="en-US" dirty="0" smtClean="0">
                <a:latin typeface="Arial"/>
                <a:cs typeface="Arial"/>
              </a:rPr>
              <a:t>48h</a:t>
            </a:r>
            <a:endParaRPr lang="en-US" dirty="0">
              <a:latin typeface="Arial"/>
              <a:cs typeface="Arial"/>
            </a:endParaRPr>
          </a:p>
        </p:txBody>
      </p:sp>
      <p:sp>
        <p:nvSpPr>
          <p:cNvPr id="15" name="Chevron 14"/>
          <p:cNvSpPr/>
          <p:nvPr/>
        </p:nvSpPr>
        <p:spPr>
          <a:xfrm>
            <a:off x="2056752" y="5981726"/>
            <a:ext cx="806921" cy="283336"/>
          </a:xfrm>
          <a:prstGeom prst="chevron">
            <a:avLst/>
          </a:prstGeom>
          <a:solidFill>
            <a:schemeClr val="tx2">
              <a:lumMod val="60000"/>
              <a:lumOff val="40000"/>
            </a:schemeClr>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6" name="TextBox 15"/>
          <p:cNvSpPr txBox="1"/>
          <p:nvPr/>
        </p:nvSpPr>
        <p:spPr>
          <a:xfrm>
            <a:off x="2158057" y="5915948"/>
            <a:ext cx="569800" cy="369332"/>
          </a:xfrm>
          <a:prstGeom prst="rect">
            <a:avLst/>
          </a:prstGeom>
          <a:noFill/>
        </p:spPr>
        <p:txBody>
          <a:bodyPr wrap="none" rtlCol="0">
            <a:spAutoFit/>
          </a:bodyPr>
          <a:lstStyle/>
          <a:p>
            <a:r>
              <a:rPr lang="en-US" dirty="0" smtClean="0">
                <a:latin typeface="Arial"/>
                <a:cs typeface="Arial"/>
              </a:rPr>
              <a:t>72h</a:t>
            </a:r>
            <a:endParaRPr lang="en-US" dirty="0">
              <a:latin typeface="Arial"/>
              <a:cs typeface="Arial"/>
            </a:endParaRPr>
          </a:p>
        </p:txBody>
      </p:sp>
      <p:sp>
        <p:nvSpPr>
          <p:cNvPr id="17" name="Chevron 16"/>
          <p:cNvSpPr/>
          <p:nvPr/>
        </p:nvSpPr>
        <p:spPr>
          <a:xfrm>
            <a:off x="2791528" y="5981726"/>
            <a:ext cx="806921" cy="283336"/>
          </a:xfrm>
          <a:prstGeom prst="chevron">
            <a:avLst/>
          </a:prstGeom>
          <a:solidFill>
            <a:schemeClr val="tx2">
              <a:lumMod val="60000"/>
              <a:lumOff val="40000"/>
            </a:schemeClr>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8" name="TextBox 17"/>
          <p:cNvSpPr txBox="1"/>
          <p:nvPr/>
        </p:nvSpPr>
        <p:spPr>
          <a:xfrm>
            <a:off x="2892833" y="5915948"/>
            <a:ext cx="569800" cy="369332"/>
          </a:xfrm>
          <a:prstGeom prst="rect">
            <a:avLst/>
          </a:prstGeom>
          <a:noFill/>
        </p:spPr>
        <p:txBody>
          <a:bodyPr wrap="none" rtlCol="0">
            <a:spAutoFit/>
          </a:bodyPr>
          <a:lstStyle/>
          <a:p>
            <a:r>
              <a:rPr lang="en-US" dirty="0" smtClean="0">
                <a:latin typeface="Arial"/>
                <a:cs typeface="Arial"/>
              </a:rPr>
              <a:t>96h</a:t>
            </a:r>
            <a:endParaRPr lang="en-US" dirty="0">
              <a:latin typeface="Arial"/>
              <a:cs typeface="Arial"/>
            </a:endParaRPr>
          </a:p>
        </p:txBody>
      </p:sp>
      <p:sp>
        <p:nvSpPr>
          <p:cNvPr id="19" name="Chevron 18"/>
          <p:cNvSpPr/>
          <p:nvPr/>
        </p:nvSpPr>
        <p:spPr>
          <a:xfrm>
            <a:off x="3518803" y="5981726"/>
            <a:ext cx="806921" cy="283336"/>
          </a:xfrm>
          <a:prstGeom prst="chevron">
            <a:avLst/>
          </a:prstGeom>
          <a:solidFill>
            <a:schemeClr val="tx2">
              <a:lumMod val="60000"/>
              <a:lumOff val="40000"/>
            </a:schemeClr>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0" name="TextBox 19"/>
          <p:cNvSpPr txBox="1"/>
          <p:nvPr/>
        </p:nvSpPr>
        <p:spPr>
          <a:xfrm>
            <a:off x="3593652" y="5915948"/>
            <a:ext cx="698178" cy="369332"/>
          </a:xfrm>
          <a:prstGeom prst="rect">
            <a:avLst/>
          </a:prstGeom>
          <a:noFill/>
        </p:spPr>
        <p:txBody>
          <a:bodyPr wrap="none" rtlCol="0">
            <a:spAutoFit/>
          </a:bodyPr>
          <a:lstStyle/>
          <a:p>
            <a:r>
              <a:rPr lang="en-US" dirty="0" smtClean="0">
                <a:latin typeface="Arial"/>
                <a:cs typeface="Arial"/>
              </a:rPr>
              <a:t>120h</a:t>
            </a:r>
            <a:endParaRPr lang="en-US" dirty="0">
              <a:latin typeface="Arial"/>
              <a:cs typeface="Arial"/>
            </a:endParaRPr>
          </a:p>
        </p:txBody>
      </p:sp>
      <p:sp>
        <p:nvSpPr>
          <p:cNvPr id="21" name="Chevron 20"/>
          <p:cNvSpPr/>
          <p:nvPr/>
        </p:nvSpPr>
        <p:spPr>
          <a:xfrm>
            <a:off x="4249711" y="5974740"/>
            <a:ext cx="806921" cy="283336"/>
          </a:xfrm>
          <a:prstGeom prst="chevron">
            <a:avLst/>
          </a:prstGeom>
          <a:solidFill>
            <a:schemeClr val="tx2">
              <a:lumMod val="60000"/>
              <a:lumOff val="40000"/>
            </a:schemeClr>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2" name="TextBox 21"/>
          <p:cNvSpPr txBox="1"/>
          <p:nvPr/>
        </p:nvSpPr>
        <p:spPr>
          <a:xfrm>
            <a:off x="4324560" y="5908962"/>
            <a:ext cx="698178" cy="369332"/>
          </a:xfrm>
          <a:prstGeom prst="rect">
            <a:avLst/>
          </a:prstGeom>
          <a:noFill/>
        </p:spPr>
        <p:txBody>
          <a:bodyPr wrap="none" rtlCol="0">
            <a:spAutoFit/>
          </a:bodyPr>
          <a:lstStyle/>
          <a:p>
            <a:r>
              <a:rPr lang="en-US" dirty="0" smtClean="0">
                <a:latin typeface="Arial"/>
                <a:cs typeface="Arial"/>
              </a:rPr>
              <a:t>144h</a:t>
            </a:r>
            <a:endParaRPr lang="en-US" dirty="0">
              <a:latin typeface="Arial"/>
              <a:cs typeface="Arial"/>
            </a:endParaRPr>
          </a:p>
        </p:txBody>
      </p:sp>
      <p:sp>
        <p:nvSpPr>
          <p:cNvPr id="23" name="Chevron 22"/>
          <p:cNvSpPr/>
          <p:nvPr/>
        </p:nvSpPr>
        <p:spPr>
          <a:xfrm>
            <a:off x="4984143" y="5968380"/>
            <a:ext cx="806921" cy="283336"/>
          </a:xfrm>
          <a:prstGeom prst="chevron">
            <a:avLst/>
          </a:prstGeom>
          <a:solidFill>
            <a:schemeClr val="tx2">
              <a:lumMod val="60000"/>
              <a:lumOff val="40000"/>
            </a:schemeClr>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4" name="TextBox 23"/>
          <p:cNvSpPr txBox="1"/>
          <p:nvPr/>
        </p:nvSpPr>
        <p:spPr>
          <a:xfrm>
            <a:off x="5058992" y="5902602"/>
            <a:ext cx="698178" cy="369332"/>
          </a:xfrm>
          <a:prstGeom prst="rect">
            <a:avLst/>
          </a:prstGeom>
          <a:noFill/>
        </p:spPr>
        <p:txBody>
          <a:bodyPr wrap="none" rtlCol="0">
            <a:spAutoFit/>
          </a:bodyPr>
          <a:lstStyle/>
          <a:p>
            <a:r>
              <a:rPr lang="en-US" dirty="0" smtClean="0">
                <a:latin typeface="Arial"/>
                <a:cs typeface="Arial"/>
              </a:rPr>
              <a:t>168h</a:t>
            </a:r>
            <a:endParaRPr lang="en-US" dirty="0">
              <a:latin typeface="Arial"/>
              <a:cs typeface="Arial"/>
            </a:endParaRPr>
          </a:p>
        </p:txBody>
      </p:sp>
      <p:sp>
        <p:nvSpPr>
          <p:cNvPr id="25" name="TextBox 24"/>
          <p:cNvSpPr txBox="1"/>
          <p:nvPr/>
        </p:nvSpPr>
        <p:spPr>
          <a:xfrm>
            <a:off x="3348939" y="4966001"/>
            <a:ext cx="1726001" cy="646331"/>
          </a:xfrm>
          <a:prstGeom prst="rect">
            <a:avLst/>
          </a:prstGeom>
          <a:solidFill>
            <a:schemeClr val="bg1">
              <a:lumMod val="95000"/>
            </a:schemeClr>
          </a:solidFill>
          <a:ln>
            <a:solidFill>
              <a:srgbClr val="C20000"/>
            </a:solidFill>
          </a:ln>
        </p:spPr>
        <p:txBody>
          <a:bodyPr wrap="square" rtlCol="0">
            <a:spAutoFit/>
          </a:bodyPr>
          <a:lstStyle/>
          <a:p>
            <a:pPr algn="ctr"/>
            <a:r>
              <a:rPr lang="en-US" dirty="0" smtClean="0"/>
              <a:t>DNA-based diagnostics</a:t>
            </a:r>
            <a:endParaRPr lang="en-US" dirty="0"/>
          </a:p>
        </p:txBody>
      </p:sp>
      <p:cxnSp>
        <p:nvCxnSpPr>
          <p:cNvPr id="26" name="Straight Arrow Connector 25"/>
          <p:cNvCxnSpPr/>
          <p:nvPr/>
        </p:nvCxnSpPr>
        <p:spPr>
          <a:xfrm>
            <a:off x="4211079" y="5646758"/>
            <a:ext cx="0" cy="320687"/>
          </a:xfrm>
          <a:prstGeom prst="straightConnector1">
            <a:avLst/>
          </a:prstGeom>
          <a:ln w="28575" cmpd="sng">
            <a:solidFill>
              <a:srgbClr val="000000"/>
            </a:solidFill>
            <a:tailEnd type="arrow"/>
          </a:ln>
          <a:effectLst/>
        </p:spPr>
        <p:style>
          <a:lnRef idx="2">
            <a:schemeClr val="accent1"/>
          </a:lnRef>
          <a:fillRef idx="0">
            <a:schemeClr val="accent1"/>
          </a:fillRef>
          <a:effectRef idx="1">
            <a:schemeClr val="accent1"/>
          </a:effectRef>
          <a:fontRef idx="minor">
            <a:schemeClr val="tx1"/>
          </a:fontRef>
        </p:style>
      </p:cxnSp>
      <p:sp>
        <p:nvSpPr>
          <p:cNvPr id="27" name="TextBox 26"/>
          <p:cNvSpPr txBox="1"/>
          <p:nvPr/>
        </p:nvSpPr>
        <p:spPr>
          <a:xfrm>
            <a:off x="6185809" y="5213428"/>
            <a:ext cx="3079757" cy="923330"/>
          </a:xfrm>
          <a:prstGeom prst="rect">
            <a:avLst/>
          </a:prstGeom>
          <a:noFill/>
        </p:spPr>
        <p:txBody>
          <a:bodyPr wrap="square" rtlCol="0">
            <a:spAutoFit/>
          </a:bodyPr>
          <a:lstStyle/>
          <a:p>
            <a:r>
              <a:rPr lang="en-US" b="1" dirty="0" smtClean="0">
                <a:latin typeface="Arial"/>
                <a:cs typeface="Arial"/>
              </a:rPr>
              <a:t>Key findings identified:</a:t>
            </a:r>
          </a:p>
          <a:p>
            <a:pPr marL="285750" indent="-285750">
              <a:buFont typeface="Arial"/>
              <a:buChar char="•"/>
            </a:pPr>
            <a:r>
              <a:rPr lang="en-US" dirty="0" smtClean="0">
                <a:latin typeface="Arial"/>
                <a:cs typeface="Arial"/>
              </a:rPr>
              <a:t>How it kills </a:t>
            </a:r>
          </a:p>
          <a:p>
            <a:pPr marL="285750" indent="-285750">
              <a:buFont typeface="Arial"/>
              <a:buChar char="•"/>
            </a:pPr>
            <a:r>
              <a:rPr lang="en-US" dirty="0">
                <a:latin typeface="Arial"/>
                <a:cs typeface="Arial"/>
              </a:rPr>
              <a:t>T</a:t>
            </a:r>
            <a:r>
              <a:rPr lang="en-US" dirty="0" smtClean="0">
                <a:latin typeface="Arial"/>
                <a:cs typeface="Arial"/>
              </a:rPr>
              <a:t>oxin genes</a:t>
            </a:r>
          </a:p>
        </p:txBody>
      </p:sp>
      <p:pic>
        <p:nvPicPr>
          <p:cNvPr id="28" name="Picture 27"/>
          <p:cNvPicPr>
            <a:picLocks noChangeAspect="1"/>
          </p:cNvPicPr>
          <p:nvPr/>
        </p:nvPicPr>
        <p:blipFill>
          <a:blip r:embed="rId4"/>
          <a:stretch>
            <a:fillRect/>
          </a:stretch>
        </p:blipFill>
        <p:spPr>
          <a:xfrm>
            <a:off x="7258322" y="4243062"/>
            <a:ext cx="1753496" cy="321063"/>
          </a:xfrm>
          <a:prstGeom prst="rect">
            <a:avLst/>
          </a:prstGeom>
        </p:spPr>
      </p:pic>
      <p:sp>
        <p:nvSpPr>
          <p:cNvPr id="30" name="TextBox 29"/>
          <p:cNvSpPr txBox="1"/>
          <p:nvPr/>
        </p:nvSpPr>
        <p:spPr>
          <a:xfrm>
            <a:off x="232408" y="742635"/>
            <a:ext cx="8289810" cy="1200328"/>
          </a:xfrm>
          <a:prstGeom prst="rect">
            <a:avLst/>
          </a:prstGeom>
          <a:noFill/>
        </p:spPr>
        <p:txBody>
          <a:bodyPr wrap="square" rtlCol="0">
            <a:spAutoFit/>
          </a:bodyPr>
          <a:lstStyle/>
          <a:p>
            <a:pPr algn="ctr"/>
            <a:r>
              <a:rPr lang="en-US" sz="2400" b="1" dirty="0" smtClean="0"/>
              <a:t>(Example)  Applying </a:t>
            </a:r>
            <a:r>
              <a:rPr lang="en-US" sz="2400" b="1" dirty="0"/>
              <a:t>crowdsourcing to deadly diseases:</a:t>
            </a:r>
          </a:p>
          <a:p>
            <a:pPr algn="ctr"/>
            <a:r>
              <a:rPr lang="en-US" sz="2400" b="1" dirty="0"/>
              <a:t> E. coli outbreak Germany 2011</a:t>
            </a:r>
          </a:p>
          <a:p>
            <a:pPr algn="ctr"/>
            <a:endParaRPr lang="en-US" sz="2400" b="1" dirty="0"/>
          </a:p>
        </p:txBody>
      </p:sp>
      <p:sp>
        <p:nvSpPr>
          <p:cNvPr id="29" name="正方形/長方形 28"/>
          <p:cNvSpPr/>
          <p:nvPr/>
        </p:nvSpPr>
        <p:spPr>
          <a:xfrm>
            <a:off x="3736819" y="6366362"/>
            <a:ext cx="6356075" cy="369332"/>
          </a:xfrm>
          <a:prstGeom prst="rect">
            <a:avLst/>
          </a:prstGeom>
        </p:spPr>
        <p:txBody>
          <a:bodyPr wrap="square">
            <a:spAutoFit/>
          </a:bodyPr>
          <a:lstStyle/>
          <a:p>
            <a:r>
              <a:rPr lang="en-US" altLang="ja-JP" dirty="0" err="1" smtClean="0"/>
              <a:t>github</a:t>
            </a:r>
            <a:r>
              <a:rPr lang="en-US" altLang="ja-JP" dirty="0" smtClean="0"/>
              <a:t>: </a:t>
            </a:r>
            <a:r>
              <a:rPr lang="en-US" altLang="ja-JP" dirty="0" err="1" smtClean="0"/>
              <a:t>ehec</a:t>
            </a:r>
            <a:r>
              <a:rPr lang="en-US" altLang="ja-JP" dirty="0" err="1" smtClean="0"/>
              <a:t>-outbreak-crowdsourced</a:t>
            </a:r>
            <a:r>
              <a:rPr lang="en-US" altLang="ja-JP" dirty="0" smtClean="0"/>
              <a:t> / BGI-data-analysis</a:t>
            </a:r>
            <a:endParaRPr lang="ja-JP" alt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773781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4"/>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6"/>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p:bldP spid="11" grpId="0" animBg="1"/>
      <p:bldP spid="12" grpId="0"/>
      <p:bldP spid="13" grpId="0" animBg="1"/>
      <p:bldP spid="14" grpId="0"/>
      <p:bldP spid="15" grpId="0" animBg="1"/>
      <p:bldP spid="16" grpId="0"/>
      <p:bldP spid="17" grpId="0" animBg="1"/>
      <p:bldP spid="18" grpId="0"/>
      <p:bldP spid="19" grpId="0" animBg="1"/>
      <p:bldP spid="20" grpId="0"/>
      <p:bldP spid="21" grpId="0" animBg="1"/>
      <p:bldP spid="22" grpId="0"/>
      <p:bldP spid="23" grpId="0" animBg="1"/>
      <p:bldP spid="24" grpId="0"/>
      <p:bldP spid="25" grpId="0" animBg="1"/>
      <p:bldP spid="27" grpId="0"/>
    </p:bld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extBox 2"/>
          <p:cNvSpPr txBox="1"/>
          <p:nvPr/>
        </p:nvSpPr>
        <p:spPr>
          <a:xfrm>
            <a:off x="1667653" y="1244994"/>
            <a:ext cx="5916825" cy="830997"/>
          </a:xfrm>
          <a:prstGeom prst="rect">
            <a:avLst/>
          </a:prstGeom>
          <a:noFill/>
        </p:spPr>
        <p:txBody>
          <a:bodyPr wrap="square" rtlCol="0">
            <a:spAutoFit/>
          </a:bodyPr>
          <a:lstStyle/>
          <a:p>
            <a:pPr algn="ctr"/>
            <a:r>
              <a:rPr lang="en-US" sz="2400" b="1" i="1" dirty="0">
                <a:latin typeface="Helvetica"/>
                <a:cs typeface="Helvetica"/>
              </a:rPr>
              <a:t>a</a:t>
            </a:r>
            <a:r>
              <a:rPr lang="en-US" sz="2400" b="1" i="1" dirty="0" smtClean="0">
                <a:latin typeface="Helvetica"/>
                <a:cs typeface="Helvetica"/>
              </a:rPr>
              <a:t>n initiative to fast-forward collaboration on </a:t>
            </a:r>
            <a:r>
              <a:rPr lang="en-US" sz="2400" b="1" i="1" dirty="0" err="1">
                <a:latin typeface="Helvetica"/>
                <a:cs typeface="Helvetica"/>
              </a:rPr>
              <a:t>c</a:t>
            </a:r>
            <a:r>
              <a:rPr lang="en-US" sz="2400" b="1" i="1" dirty="0" err="1" smtClean="0">
                <a:latin typeface="Helvetica"/>
                <a:cs typeface="Helvetica"/>
              </a:rPr>
              <a:t>halara</a:t>
            </a:r>
            <a:r>
              <a:rPr lang="en-US" sz="2400" b="1" i="1" dirty="0" smtClean="0">
                <a:latin typeface="Helvetica"/>
                <a:cs typeface="Helvetica"/>
              </a:rPr>
              <a:t> dieback of ash </a:t>
            </a:r>
            <a:endParaRPr lang="en-US" sz="2400" b="1" i="1" dirty="0">
              <a:latin typeface="Helvetica"/>
              <a:cs typeface="Helvetica"/>
            </a:endParaRPr>
          </a:p>
        </p:txBody>
      </p:sp>
      <p:sp>
        <p:nvSpPr>
          <p:cNvPr id="5" name="Title 1"/>
          <p:cNvSpPr>
            <a:spLocks noGrp="1"/>
          </p:cNvSpPr>
          <p:nvPr>
            <p:ph type="ctrTitle"/>
          </p:nvPr>
        </p:nvSpPr>
        <p:spPr>
          <a:xfrm>
            <a:off x="0" y="109971"/>
            <a:ext cx="9144000" cy="1240847"/>
          </a:xfrm>
        </p:spPr>
        <p:txBody>
          <a:bodyPr>
            <a:normAutofit/>
          </a:bodyPr>
          <a:lstStyle/>
          <a:p>
            <a:r>
              <a:rPr lang="en-US" dirty="0" err="1" smtClean="0">
                <a:solidFill>
                  <a:schemeClr val="accent5">
                    <a:lumMod val="75000"/>
                  </a:schemeClr>
                </a:solidFill>
                <a:latin typeface="Helvetica"/>
              </a:rPr>
              <a:t>OpenAshDieBack</a:t>
            </a:r>
            <a:endParaRPr lang="en-US" dirty="0">
              <a:solidFill>
                <a:schemeClr val="accent5">
                  <a:lumMod val="75000"/>
                </a:schemeClr>
              </a:solidFill>
              <a:latin typeface="Helvetica"/>
            </a:endParaRPr>
          </a:p>
        </p:txBody>
      </p:sp>
      <p:sp>
        <p:nvSpPr>
          <p:cNvPr id="2" name="TextBox 1"/>
          <p:cNvSpPr txBox="1"/>
          <p:nvPr/>
        </p:nvSpPr>
        <p:spPr>
          <a:xfrm>
            <a:off x="1867554" y="2291478"/>
            <a:ext cx="3095719" cy="369332"/>
          </a:xfrm>
          <a:prstGeom prst="rect">
            <a:avLst/>
          </a:prstGeom>
          <a:noFill/>
        </p:spPr>
        <p:txBody>
          <a:bodyPr wrap="none" rtlCol="0">
            <a:spAutoFit/>
          </a:bodyPr>
          <a:lstStyle/>
          <a:p>
            <a:r>
              <a:rPr lang="en-US" b="1" dirty="0" smtClean="0">
                <a:latin typeface="Monaco"/>
                <a:cs typeface="Monaco"/>
              </a:rPr>
              <a:t>http://</a:t>
            </a:r>
            <a:r>
              <a:rPr lang="en-US" b="1" dirty="0" err="1" smtClean="0">
                <a:latin typeface="Monaco"/>
                <a:cs typeface="Monaco"/>
              </a:rPr>
              <a:t>oadb.tsl.ac.uk</a:t>
            </a:r>
            <a:endParaRPr lang="en-US" b="1" dirty="0">
              <a:latin typeface="Monaco"/>
              <a:cs typeface="Monaco"/>
            </a:endParaRPr>
          </a:p>
        </p:txBody>
      </p:sp>
      <p:pic>
        <p:nvPicPr>
          <p:cNvPr id="4" name="Picture 3"/>
          <p:cNvPicPr>
            <a:picLocks noChangeAspect="1"/>
          </p:cNvPicPr>
          <p:nvPr/>
        </p:nvPicPr>
        <p:blipFill>
          <a:blip r:embed="rId3" cstate="screen">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1867554" y="2816027"/>
            <a:ext cx="5509991" cy="3727758"/>
          </a:xfrm>
          <a:prstGeom prst="rect">
            <a:avLst/>
          </a:prstGeom>
          <a:ln>
            <a:solidFill>
              <a:srgbClr val="000000"/>
            </a:solidFill>
          </a:ln>
          <a:effectLst>
            <a:outerShdw blurRad="292100" dist="139700" dir="2700000" algn="tl" rotWithShape="0">
              <a:srgbClr val="333333">
                <a:alpha val="65000"/>
              </a:srgbClr>
            </a:outerShdw>
          </a:effectLst>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54306768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screen">
            <a:grayscl/>
            <a:alphaModFix amt="11000"/>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47520" y="395393"/>
            <a:ext cx="9191520" cy="6218479"/>
          </a:xfrm>
          <a:prstGeom prst="rect">
            <a:avLst/>
          </a:prstGeom>
          <a:ln>
            <a:noFill/>
          </a:ln>
          <a:effectLst>
            <a:outerShdw blurRad="292100" dist="139700" dir="2700000" algn="tl" rotWithShape="0">
              <a:srgbClr val="333333">
                <a:alpha val="65000"/>
              </a:srgbClr>
            </a:outerShdw>
          </a:effectLst>
        </p:spPr>
      </p:pic>
      <p:sp>
        <p:nvSpPr>
          <p:cNvPr id="2" name="Title 1"/>
          <p:cNvSpPr>
            <a:spLocks noGrp="1"/>
          </p:cNvSpPr>
          <p:nvPr>
            <p:ph type="title"/>
          </p:nvPr>
        </p:nvSpPr>
        <p:spPr>
          <a:xfrm>
            <a:off x="457200" y="254477"/>
            <a:ext cx="8229600" cy="919725"/>
          </a:xfrm>
        </p:spPr>
        <p:txBody>
          <a:bodyPr/>
          <a:lstStyle/>
          <a:p>
            <a:r>
              <a:rPr lang="en-US" b="1" dirty="0" smtClean="0"/>
              <a:t>Data</a:t>
            </a:r>
            <a:endParaRPr lang="en-US" b="1" dirty="0"/>
          </a:p>
        </p:txBody>
      </p:sp>
      <p:sp>
        <p:nvSpPr>
          <p:cNvPr id="3" name="Content Placeholder 2"/>
          <p:cNvSpPr>
            <a:spLocks noGrp="1"/>
          </p:cNvSpPr>
          <p:nvPr>
            <p:ph idx="1"/>
          </p:nvPr>
        </p:nvSpPr>
        <p:spPr>
          <a:xfrm>
            <a:off x="734611" y="1366677"/>
            <a:ext cx="9201587" cy="4525963"/>
          </a:xfrm>
        </p:spPr>
        <p:txBody>
          <a:bodyPr>
            <a:normAutofit/>
          </a:bodyPr>
          <a:lstStyle/>
          <a:p>
            <a:pPr marL="0" indent="0">
              <a:buNone/>
            </a:pPr>
            <a:r>
              <a:rPr lang="en-US" sz="3600" dirty="0" smtClean="0"/>
              <a:t>Which license ?</a:t>
            </a:r>
          </a:p>
          <a:p>
            <a:r>
              <a:rPr lang="en-US" dirty="0"/>
              <a:t>	</a:t>
            </a:r>
            <a:r>
              <a:rPr lang="en-US" b="1" dirty="0" smtClean="0"/>
              <a:t>NONE WHATSOEVER!</a:t>
            </a:r>
          </a:p>
          <a:p>
            <a:r>
              <a:rPr lang="en-US" b="1" dirty="0" smtClean="0"/>
              <a:t>	NOT</a:t>
            </a:r>
            <a:r>
              <a:rPr lang="en-US" dirty="0" smtClean="0"/>
              <a:t> Fort Lauderdale, </a:t>
            </a:r>
            <a:r>
              <a:rPr lang="en-US" b="1" dirty="0" smtClean="0"/>
              <a:t>NOT</a:t>
            </a:r>
            <a:r>
              <a:rPr lang="en-US" dirty="0" smtClean="0"/>
              <a:t> Toronto.</a:t>
            </a:r>
          </a:p>
          <a:p>
            <a:r>
              <a:rPr lang="en-US" dirty="0" smtClean="0"/>
              <a:t>	COMPLETELY OPEN ACCESS, PUBLIC DOMAIN! </a:t>
            </a:r>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25151055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3"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3856181" y="1977066"/>
            <a:ext cx="1651000" cy="1651000"/>
          </a:xfrm>
          <a:prstGeom prst="rect">
            <a:avLst/>
          </a:prstGeom>
        </p:spPr>
      </p:pic>
      <p:sp>
        <p:nvSpPr>
          <p:cNvPr id="5" name="Title 1"/>
          <p:cNvSpPr>
            <a:spLocks noGrp="1"/>
          </p:cNvSpPr>
          <p:nvPr>
            <p:ph type="ctrTitle"/>
          </p:nvPr>
        </p:nvSpPr>
        <p:spPr>
          <a:xfrm>
            <a:off x="0" y="109971"/>
            <a:ext cx="9144000" cy="1240847"/>
          </a:xfrm>
        </p:spPr>
        <p:txBody>
          <a:bodyPr>
            <a:normAutofit/>
          </a:bodyPr>
          <a:lstStyle/>
          <a:p>
            <a:r>
              <a:rPr lang="en-US" dirty="0" err="1" smtClean="0">
                <a:latin typeface="Helvetica"/>
              </a:rPr>
              <a:t>github</a:t>
            </a:r>
            <a:endParaRPr lang="en-US" dirty="0">
              <a:latin typeface="Helvetica"/>
            </a:endParaRPr>
          </a:p>
        </p:txBody>
      </p:sp>
      <p:pic>
        <p:nvPicPr>
          <p:cNvPr id="2" name="Picture 1"/>
          <p:cNvPicPr>
            <a:picLocks noChangeAspect="1"/>
          </p:cNvPicPr>
          <p:nvPr/>
        </p:nvPicPr>
        <p:blipFill>
          <a:blip r:embed="rId4"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5668817" y="109971"/>
            <a:ext cx="959269" cy="959269"/>
          </a:xfrm>
          <a:prstGeom prst="rect">
            <a:avLst/>
          </a:prstGeom>
          <a:ln>
            <a:noFill/>
          </a:ln>
          <a:effectLst/>
        </p:spPr>
      </p:pic>
      <p:sp>
        <p:nvSpPr>
          <p:cNvPr id="4" name="TextBox 3"/>
          <p:cNvSpPr txBox="1"/>
          <p:nvPr/>
        </p:nvSpPr>
        <p:spPr>
          <a:xfrm>
            <a:off x="2153926" y="1582522"/>
            <a:ext cx="5149273" cy="369332"/>
          </a:xfrm>
          <a:prstGeom prst="rect">
            <a:avLst/>
          </a:prstGeom>
          <a:noFill/>
        </p:spPr>
        <p:txBody>
          <a:bodyPr wrap="square" rtlCol="0">
            <a:spAutoFit/>
          </a:bodyPr>
          <a:lstStyle/>
          <a:p>
            <a:r>
              <a:rPr lang="en-US" dirty="0" smtClean="0">
                <a:latin typeface="Helvetica"/>
                <a:cs typeface="Helvetica"/>
              </a:rPr>
              <a:t>version management and contribution tracking</a:t>
            </a:r>
            <a:endParaRPr lang="en-US" dirty="0">
              <a:latin typeface="Helvetica"/>
              <a:cs typeface="Helvetica"/>
            </a:endParaRPr>
          </a:p>
        </p:txBody>
      </p:sp>
      <p:grpSp>
        <p:nvGrpSpPr>
          <p:cNvPr id="10" name="Group 9"/>
          <p:cNvGrpSpPr/>
          <p:nvPr/>
        </p:nvGrpSpPr>
        <p:grpSpPr>
          <a:xfrm>
            <a:off x="7358928" y="3623316"/>
            <a:ext cx="1258240" cy="1258457"/>
            <a:chOff x="3532985" y="2516907"/>
            <a:chExt cx="1258240" cy="1258457"/>
          </a:xfrm>
        </p:grpSpPr>
        <p:sp>
          <p:nvSpPr>
            <p:cNvPr id="6" name="Oval 5"/>
            <p:cNvSpPr>
              <a:spLocks noChangeAspect="1"/>
            </p:cNvSpPr>
            <p:nvPr/>
          </p:nvSpPr>
          <p:spPr>
            <a:xfrm>
              <a:off x="3532985" y="2516907"/>
              <a:ext cx="1258240" cy="1258457"/>
            </a:xfrm>
            <a:prstGeom prst="ellipse">
              <a:avLst/>
            </a:prstGeom>
            <a:solidFill>
              <a:schemeClr val="bg1"/>
            </a:solidFill>
            <a:ln>
              <a:solidFill>
                <a:schemeClr val="tx1"/>
              </a:solidFill>
            </a:ln>
            <a:effectLst>
              <a:innerShdw blurRad="63500" dist="50800" dir="13500000">
                <a:srgbClr val="000000">
                  <a:alpha val="50000"/>
                </a:srgbClr>
              </a:inn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p:cNvSpPr txBox="1"/>
            <p:nvPr/>
          </p:nvSpPr>
          <p:spPr>
            <a:xfrm>
              <a:off x="3779912" y="2780928"/>
              <a:ext cx="785092" cy="646331"/>
            </a:xfrm>
            <a:prstGeom prst="rect">
              <a:avLst/>
            </a:prstGeom>
            <a:noFill/>
          </p:spPr>
          <p:txBody>
            <a:bodyPr wrap="square" rtlCol="0">
              <a:spAutoFit/>
            </a:bodyPr>
            <a:lstStyle/>
            <a:p>
              <a:r>
                <a:rPr lang="en-US" dirty="0">
                  <a:latin typeface="Monaco"/>
                  <a:cs typeface="Monaco"/>
                </a:rPr>
                <a:t>p</a:t>
              </a:r>
              <a:r>
                <a:rPr lang="en-US" dirty="0" smtClean="0">
                  <a:latin typeface="Monaco"/>
                  <a:cs typeface="Monaco"/>
                </a:rPr>
                <a:t>ull </a:t>
              </a:r>
            </a:p>
            <a:p>
              <a:r>
                <a:rPr lang="en-US" dirty="0" smtClean="0">
                  <a:latin typeface="Monaco"/>
                  <a:cs typeface="Monaco"/>
                </a:rPr>
                <a:t>data</a:t>
              </a:r>
              <a:endParaRPr lang="en-US" dirty="0">
                <a:latin typeface="Monaco"/>
                <a:cs typeface="Monaco"/>
              </a:endParaRPr>
            </a:p>
          </p:txBody>
        </p:sp>
      </p:grpSp>
      <p:grpSp>
        <p:nvGrpSpPr>
          <p:cNvPr id="11" name="Group 10"/>
          <p:cNvGrpSpPr/>
          <p:nvPr/>
        </p:nvGrpSpPr>
        <p:grpSpPr>
          <a:xfrm>
            <a:off x="3968141" y="5447323"/>
            <a:ext cx="1258240" cy="1258457"/>
            <a:chOff x="5486475" y="3962965"/>
            <a:chExt cx="1258240" cy="1258457"/>
          </a:xfrm>
        </p:grpSpPr>
        <p:sp>
          <p:nvSpPr>
            <p:cNvPr id="8" name="Oval 7"/>
            <p:cNvSpPr>
              <a:spLocks noChangeAspect="1"/>
            </p:cNvSpPr>
            <p:nvPr/>
          </p:nvSpPr>
          <p:spPr>
            <a:xfrm>
              <a:off x="5486475" y="3962965"/>
              <a:ext cx="1258240" cy="1258457"/>
            </a:xfrm>
            <a:prstGeom prst="ellipse">
              <a:avLst/>
            </a:prstGeom>
            <a:solidFill>
              <a:schemeClr val="bg1"/>
            </a:solidFill>
            <a:ln>
              <a:solidFill>
                <a:schemeClr val="tx1"/>
              </a:solidFill>
            </a:ln>
            <a:effectLst>
              <a:innerShdw blurRad="63500" dist="50800" dir="13500000">
                <a:srgbClr val="000000">
                  <a:alpha val="50000"/>
                </a:srgbClr>
              </a:inn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5645727" y="4226986"/>
              <a:ext cx="1098988" cy="646331"/>
            </a:xfrm>
            <a:prstGeom prst="rect">
              <a:avLst/>
            </a:prstGeom>
            <a:noFill/>
          </p:spPr>
          <p:txBody>
            <a:bodyPr wrap="square" rtlCol="0">
              <a:spAutoFit/>
            </a:bodyPr>
            <a:lstStyle/>
            <a:p>
              <a:pPr algn="ctr"/>
              <a:r>
                <a:rPr lang="en-US" dirty="0" smtClean="0">
                  <a:latin typeface="Monaco"/>
                  <a:cs typeface="Monaco"/>
                </a:rPr>
                <a:t>make change</a:t>
              </a:r>
              <a:endParaRPr lang="en-US" dirty="0">
                <a:latin typeface="Monaco"/>
                <a:cs typeface="Monaco"/>
              </a:endParaRPr>
            </a:p>
          </p:txBody>
        </p:sp>
      </p:grpSp>
      <p:pic>
        <p:nvPicPr>
          <p:cNvPr id="12" name="Picture 11"/>
          <p:cNvPicPr>
            <a:picLocks noChangeAspect="1"/>
          </p:cNvPicPr>
          <p:nvPr/>
        </p:nvPicPr>
        <p:blipFill>
          <a:blip r:embed="rId5"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4427984" y="2924944"/>
            <a:ext cx="473585" cy="473585"/>
          </a:xfrm>
          <a:prstGeom prst="rect">
            <a:avLst/>
          </a:prstGeom>
          <a:ln>
            <a:noFill/>
          </a:ln>
          <a:effectLst/>
        </p:spPr>
      </p:pic>
      <p:grpSp>
        <p:nvGrpSpPr>
          <p:cNvPr id="15" name="Group 14"/>
          <p:cNvGrpSpPr/>
          <p:nvPr/>
        </p:nvGrpSpPr>
        <p:grpSpPr>
          <a:xfrm>
            <a:off x="581966" y="3623316"/>
            <a:ext cx="1258240" cy="1258457"/>
            <a:chOff x="5486475" y="3962965"/>
            <a:chExt cx="1258240" cy="1258457"/>
          </a:xfrm>
        </p:grpSpPr>
        <p:sp>
          <p:nvSpPr>
            <p:cNvPr id="16" name="Oval 15"/>
            <p:cNvSpPr>
              <a:spLocks noChangeAspect="1"/>
            </p:cNvSpPr>
            <p:nvPr/>
          </p:nvSpPr>
          <p:spPr>
            <a:xfrm>
              <a:off x="5486475" y="3962965"/>
              <a:ext cx="1258240" cy="1258457"/>
            </a:xfrm>
            <a:prstGeom prst="ellipse">
              <a:avLst/>
            </a:prstGeom>
            <a:solidFill>
              <a:schemeClr val="bg1"/>
            </a:solidFill>
            <a:ln>
              <a:solidFill>
                <a:schemeClr val="tx1"/>
              </a:solidFill>
            </a:ln>
            <a:effectLst>
              <a:innerShdw blurRad="63500" dist="50800" dir="13500000">
                <a:srgbClr val="000000">
                  <a:alpha val="50000"/>
                </a:srgbClr>
              </a:inn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TextBox 16"/>
            <p:cNvSpPr txBox="1"/>
            <p:nvPr/>
          </p:nvSpPr>
          <p:spPr>
            <a:xfrm>
              <a:off x="5645727" y="4226986"/>
              <a:ext cx="1098988" cy="646331"/>
            </a:xfrm>
            <a:prstGeom prst="rect">
              <a:avLst/>
            </a:prstGeom>
            <a:noFill/>
          </p:spPr>
          <p:txBody>
            <a:bodyPr wrap="square" rtlCol="0">
              <a:spAutoFit/>
            </a:bodyPr>
            <a:lstStyle/>
            <a:p>
              <a:r>
                <a:rPr lang="en-US" dirty="0" smtClean="0">
                  <a:latin typeface="Monaco"/>
                  <a:cs typeface="Monaco"/>
                </a:rPr>
                <a:t>push</a:t>
              </a:r>
            </a:p>
            <a:p>
              <a:r>
                <a:rPr lang="en-US" dirty="0" smtClean="0">
                  <a:latin typeface="Monaco"/>
                  <a:cs typeface="Monaco"/>
                </a:rPr>
                <a:t>back</a:t>
              </a:r>
              <a:endParaRPr lang="en-US" dirty="0">
                <a:latin typeface="Monaco"/>
                <a:cs typeface="Monaco"/>
              </a:endParaRPr>
            </a:p>
          </p:txBody>
        </p:sp>
      </p:grpSp>
      <p:sp>
        <p:nvSpPr>
          <p:cNvPr id="19" name="Right Arrow 18"/>
          <p:cNvSpPr/>
          <p:nvPr/>
        </p:nvSpPr>
        <p:spPr>
          <a:xfrm rot="1329412">
            <a:off x="5454939" y="3301997"/>
            <a:ext cx="1810281" cy="555855"/>
          </a:xfrm>
          <a:prstGeom prst="rightArrow">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ight Arrow 19"/>
          <p:cNvSpPr/>
          <p:nvPr/>
        </p:nvSpPr>
        <p:spPr>
          <a:xfrm rot="9115780">
            <a:off x="5441270" y="5121081"/>
            <a:ext cx="1810281" cy="555855"/>
          </a:xfrm>
          <a:prstGeom prst="rightArrow">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ight Arrow 20"/>
          <p:cNvSpPr/>
          <p:nvPr/>
        </p:nvSpPr>
        <p:spPr>
          <a:xfrm rot="12600791">
            <a:off x="1760608" y="5098824"/>
            <a:ext cx="1810281" cy="555855"/>
          </a:xfrm>
          <a:prstGeom prst="rightArrow">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ight Arrow 21"/>
          <p:cNvSpPr/>
          <p:nvPr/>
        </p:nvSpPr>
        <p:spPr>
          <a:xfrm rot="20243642">
            <a:off x="2008609" y="3386587"/>
            <a:ext cx="1810281" cy="555855"/>
          </a:xfrm>
          <a:prstGeom prst="rightArrow">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3" name="Picture 22"/>
          <p:cNvPicPr>
            <a:picLocks noChangeAspect="1"/>
          </p:cNvPicPr>
          <p:nvPr/>
        </p:nvPicPr>
        <p:blipFill>
          <a:blip r:embed="rId6"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3798436" y="3665795"/>
            <a:ext cx="1708745" cy="1708745"/>
          </a:xfrm>
          <a:prstGeom prst="rect">
            <a:avLst/>
          </a:prstGeom>
        </p:spPr>
      </p:pic>
      <p:sp>
        <p:nvSpPr>
          <p:cNvPr id="24" name="TextBox 3"/>
          <p:cNvSpPr txBox="1"/>
          <p:nvPr/>
        </p:nvSpPr>
        <p:spPr>
          <a:xfrm>
            <a:off x="276915" y="1203642"/>
            <a:ext cx="8972124" cy="369332"/>
          </a:xfrm>
          <a:prstGeom prst="rect">
            <a:avLst/>
          </a:prstGeom>
          <a:noFill/>
        </p:spPr>
        <p:txBody>
          <a:bodyPr wrap="square" rtlCol="0">
            <a:spAutoFit/>
          </a:bodyPr>
          <a:lstStyle/>
          <a:p>
            <a:r>
              <a:rPr lang="en-US" dirty="0" smtClean="0"/>
              <a:t>The data and results themselves are actually hosted externally on the public website, </a:t>
            </a:r>
            <a:r>
              <a:rPr lang="en-US" dirty="0" err="1" smtClean="0"/>
              <a:t>github</a:t>
            </a:r>
            <a:r>
              <a:rPr lang="en-US" dirty="0" smtClean="0"/>
              <a:t>. </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60424019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66"/>
            <a:ext cx="8229600" cy="798968"/>
          </a:xfrm>
        </p:spPr>
        <p:txBody>
          <a:bodyPr/>
          <a:lstStyle/>
          <a:p>
            <a:r>
              <a:rPr lang="en-US" b="1" dirty="0" smtClean="0"/>
              <a:t>What the repo is - </a:t>
            </a:r>
            <a:endParaRPr lang="en-US" b="1" dirty="0"/>
          </a:p>
        </p:txBody>
      </p:sp>
      <p:sp>
        <p:nvSpPr>
          <p:cNvPr id="3" name="Content Placeholder 2"/>
          <p:cNvSpPr>
            <a:spLocks noGrp="1"/>
          </p:cNvSpPr>
          <p:nvPr>
            <p:ph idx="1"/>
          </p:nvPr>
        </p:nvSpPr>
        <p:spPr>
          <a:xfrm>
            <a:off x="1449028" y="1270823"/>
            <a:ext cx="8230378" cy="4519409"/>
          </a:xfrm>
        </p:spPr>
        <p:txBody>
          <a:bodyPr>
            <a:normAutofit/>
          </a:bodyPr>
          <a:lstStyle/>
          <a:p>
            <a:r>
              <a:rPr lang="en-US" b="1" dirty="0" smtClean="0"/>
              <a:t>Basically just as directory structure </a:t>
            </a:r>
          </a:p>
          <a:p>
            <a:pPr marL="0" indent="0">
              <a:buNone/>
            </a:pPr>
            <a:r>
              <a:rPr lang="en-US" b="1" dirty="0" smtClean="0"/>
              <a:t>          – semantically organized </a:t>
            </a:r>
          </a:p>
          <a:p>
            <a:pPr marL="0" indent="0">
              <a:buNone/>
            </a:pPr>
            <a:r>
              <a:rPr lang="en-US" b="1" dirty="0" smtClean="0"/>
              <a:t>‘</a:t>
            </a:r>
            <a:r>
              <a:rPr lang="en-US" b="1" dirty="0" err="1" smtClean="0"/>
              <a:t>github.com</a:t>
            </a:r>
            <a:r>
              <a:rPr lang="en-US" b="1" dirty="0" smtClean="0"/>
              <a:t>/ash-dieback-</a:t>
            </a:r>
            <a:r>
              <a:rPr lang="en-US" b="1" dirty="0" err="1" smtClean="0"/>
              <a:t>crowdsource</a:t>
            </a:r>
            <a:r>
              <a:rPr lang="en-US" b="1" dirty="0" smtClean="0"/>
              <a:t>/data’</a:t>
            </a:r>
          </a:p>
          <a:p>
            <a:pPr marL="0" indent="0">
              <a:buNone/>
            </a:pPr>
            <a:endParaRPr lang="en-US" b="1" dirty="0" smtClean="0"/>
          </a:p>
          <a:p>
            <a:r>
              <a:rPr lang="en-US" b="1" dirty="0"/>
              <a:t>A fork of a generic repo for this stuff </a:t>
            </a:r>
          </a:p>
          <a:p>
            <a:pPr marL="457200" lvl="1" indent="0">
              <a:buNone/>
            </a:pPr>
            <a:r>
              <a:rPr lang="en-US" b="1" dirty="0"/>
              <a:t>‘</a:t>
            </a:r>
            <a:r>
              <a:rPr lang="en-US" b="1" dirty="0" err="1">
                <a:solidFill>
                  <a:srgbClr val="000000"/>
                </a:solidFill>
              </a:rPr>
              <a:t>github.com</a:t>
            </a:r>
            <a:r>
              <a:rPr lang="en-US" b="1" dirty="0"/>
              <a:t>/</a:t>
            </a:r>
            <a:r>
              <a:rPr lang="en-US" b="1" dirty="0" err="1"/>
              <a:t>danmaclean</a:t>
            </a:r>
            <a:r>
              <a:rPr lang="en-US" b="1" dirty="0"/>
              <a:t>/</a:t>
            </a:r>
            <a:r>
              <a:rPr lang="en-US" b="1" dirty="0" err="1"/>
              <a:t>crowdsrc</a:t>
            </a:r>
            <a:r>
              <a:rPr lang="en-US" b="1" dirty="0"/>
              <a:t>’ </a:t>
            </a:r>
          </a:p>
          <a:p>
            <a:pPr marL="0" indent="0">
              <a:buNone/>
            </a:pPr>
            <a:r>
              <a:rPr lang="en-US" b="1" dirty="0" smtClean="0"/>
              <a:t>		 </a:t>
            </a:r>
            <a:r>
              <a:rPr lang="en-US" sz="3600" b="1" dirty="0">
                <a:effectLst>
                  <a:outerShdw blurRad="60007" dir="2000400" sy="-30000" kx="-800400" algn="bl" rotWithShape="0">
                    <a:prstClr val="black">
                      <a:alpha val="20000"/>
                    </a:prstClr>
                  </a:outerShdw>
                </a:effectLst>
              </a:rPr>
              <a:t>you can start your own right now</a:t>
            </a:r>
          </a:p>
          <a:p>
            <a:pPr marL="0" indent="0">
              <a:buNone/>
            </a:pPr>
            <a:endParaRPr lang="en-US" b="1" dirty="0"/>
          </a:p>
        </p:txBody>
      </p:sp>
      <p:pic>
        <p:nvPicPr>
          <p:cNvPr id="5" name="Picture 4" descr="1JW_0802v2.jpg"/>
          <p:cNvPicPr>
            <a:picLocks noChangeAspect="1"/>
          </p:cNvPicPr>
          <p:nvPr/>
        </p:nvPicPr>
        <p:blipFill rotWithShape="1">
          <a:blip r:embed="rId3" cstate="print">
            <a:alphaModFix amt="36000"/>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p:blipFill>
        <p:spPr>
          <a:xfrm>
            <a:off x="8" y="0"/>
            <a:ext cx="1521505" cy="6858000"/>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41911455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screen">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1521513" y="84546"/>
            <a:ext cx="7642238" cy="6373565"/>
          </a:xfrm>
          <a:prstGeom prst="rect">
            <a:avLst/>
          </a:prstGeom>
        </p:spPr>
      </p:pic>
      <p:pic>
        <p:nvPicPr>
          <p:cNvPr id="3" name="Picture 2" descr="1JW_0802v2.jpg"/>
          <p:cNvPicPr>
            <a:picLocks noChangeAspect="1"/>
          </p:cNvPicPr>
          <p:nvPr/>
        </p:nvPicPr>
        <p:blipFill rotWithShape="1">
          <a:blip r:embed="rId4" cstate="print">
            <a:alphaModFix amt="36000"/>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p:blipFill>
        <p:spPr>
          <a:xfrm>
            <a:off x="8" y="0"/>
            <a:ext cx="1521505" cy="6858000"/>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44740205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080178" y="230514"/>
            <a:ext cx="8229600" cy="1143000"/>
          </a:xfrm>
        </p:spPr>
        <p:txBody>
          <a:bodyPr/>
          <a:lstStyle/>
          <a:p>
            <a:r>
              <a:rPr lang="en-US" b="1" dirty="0" err="1" smtClean="0"/>
              <a:t>Github</a:t>
            </a:r>
            <a:r>
              <a:rPr lang="en-US" b="1" dirty="0" smtClean="0"/>
              <a:t> accesses</a:t>
            </a:r>
            <a:endParaRPr lang="en-US" b="1" dirty="0"/>
          </a:p>
        </p:txBody>
      </p:sp>
      <p:sp>
        <p:nvSpPr>
          <p:cNvPr id="3" name="Content Placeholder 2"/>
          <p:cNvSpPr>
            <a:spLocks noGrp="1"/>
          </p:cNvSpPr>
          <p:nvPr>
            <p:ph idx="1"/>
          </p:nvPr>
        </p:nvSpPr>
        <p:spPr>
          <a:xfrm>
            <a:off x="1521513" y="1373514"/>
            <a:ext cx="7535629" cy="1818827"/>
          </a:xfrm>
        </p:spPr>
        <p:txBody>
          <a:bodyPr/>
          <a:lstStyle/>
          <a:p>
            <a:pPr marL="0" indent="0">
              <a:buNone/>
            </a:pPr>
            <a:r>
              <a:rPr lang="en-US" dirty="0" smtClean="0"/>
              <a:t>Number of signups: </a:t>
            </a:r>
            <a:r>
              <a:rPr lang="en-US" b="1" dirty="0" smtClean="0"/>
              <a:t>21</a:t>
            </a:r>
            <a:r>
              <a:rPr lang="en-US" dirty="0" smtClean="0"/>
              <a:t> </a:t>
            </a:r>
          </a:p>
          <a:p>
            <a:pPr marL="0" indent="0">
              <a:buNone/>
            </a:pPr>
            <a:r>
              <a:rPr lang="en-US" dirty="0" smtClean="0"/>
              <a:t>Directory size (not including reads): </a:t>
            </a:r>
            <a:r>
              <a:rPr lang="en-US" b="1" dirty="0" smtClean="0"/>
              <a:t>4.32</a:t>
            </a:r>
            <a:r>
              <a:rPr lang="en-US" dirty="0" smtClean="0"/>
              <a:t> Gb</a:t>
            </a:r>
          </a:p>
          <a:p>
            <a:pPr marL="0" indent="0">
              <a:buNone/>
            </a:pPr>
            <a:r>
              <a:rPr lang="en-US" dirty="0" smtClean="0"/>
              <a:t>Number of commits: </a:t>
            </a:r>
            <a:r>
              <a:rPr lang="en-US" b="1" dirty="0" smtClean="0"/>
              <a:t>103</a:t>
            </a:r>
          </a:p>
        </p:txBody>
      </p:sp>
      <p:pic>
        <p:nvPicPr>
          <p:cNvPr id="4" name="Picture 3" descr="1JW_0802v2.jpg"/>
          <p:cNvPicPr>
            <a:picLocks noChangeAspect="1"/>
          </p:cNvPicPr>
          <p:nvPr/>
        </p:nvPicPr>
        <p:blipFill rotWithShape="1">
          <a:blip r:embed="rId3" cstate="print">
            <a:alphaModFix amt="36000"/>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p:blipFill>
        <p:spPr>
          <a:xfrm>
            <a:off x="8" y="0"/>
            <a:ext cx="1521505" cy="6858000"/>
          </a:xfrm>
          <a:prstGeom prst="rect">
            <a:avLst/>
          </a:prstGeom>
        </p:spPr>
      </p:pic>
      <p:sp>
        <p:nvSpPr>
          <p:cNvPr id="5" name="TextBox 4"/>
          <p:cNvSpPr txBox="1"/>
          <p:nvPr/>
        </p:nvSpPr>
        <p:spPr>
          <a:xfrm>
            <a:off x="1521513" y="3681678"/>
            <a:ext cx="7113623" cy="2062103"/>
          </a:xfrm>
          <a:prstGeom prst="rect">
            <a:avLst/>
          </a:prstGeom>
          <a:noFill/>
        </p:spPr>
        <p:txBody>
          <a:bodyPr wrap="square" rtlCol="0">
            <a:spAutoFit/>
          </a:bodyPr>
          <a:lstStyle/>
          <a:p>
            <a:r>
              <a:rPr lang="en-US" sz="3200" b="1" dirty="0"/>
              <a:t>Quite a large </a:t>
            </a:r>
            <a:r>
              <a:rPr lang="en-US" sz="3200" b="1" dirty="0" err="1"/>
              <a:t>labgroup</a:t>
            </a:r>
            <a:r>
              <a:rPr lang="en-US" sz="3200" b="1" dirty="0"/>
              <a:t> </a:t>
            </a:r>
          </a:p>
          <a:p>
            <a:r>
              <a:rPr lang="en-US" sz="3200" b="1" dirty="0"/>
              <a:t>So from nothing were generated </a:t>
            </a:r>
            <a:r>
              <a:rPr lang="en-US" sz="3200" b="1" dirty="0" smtClean="0"/>
              <a:t>a </a:t>
            </a:r>
            <a:r>
              <a:rPr lang="en-US" sz="3200" b="1" dirty="0"/>
              <a:t>whole new research group</a:t>
            </a:r>
          </a:p>
          <a:p>
            <a:endParaRPr lang="en-US" sz="3200"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35458669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1JW_0850v2.jpg"/>
          <p:cNvPicPr>
            <a:picLocks noChangeAspect="1"/>
          </p:cNvPicPr>
          <p:nvPr/>
        </p:nvPicPr>
        <p:blipFill>
          <a:blip r:embed="rId2"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1044573" y="0"/>
            <a:ext cx="10354232" cy="6857999"/>
          </a:xfrm>
          <a:prstGeom prst="rect">
            <a:avLst/>
          </a:prstGeom>
        </p:spPr>
      </p:pic>
      <p:sp>
        <p:nvSpPr>
          <p:cNvPr id="3" name="Rectangle 2"/>
          <p:cNvSpPr/>
          <p:nvPr/>
        </p:nvSpPr>
        <p:spPr>
          <a:xfrm>
            <a:off x="-1044573" y="0"/>
            <a:ext cx="10354232" cy="1210147"/>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Rectangle 4"/>
          <p:cNvSpPr/>
          <p:nvPr/>
        </p:nvSpPr>
        <p:spPr>
          <a:xfrm>
            <a:off x="-59011" y="185326"/>
            <a:ext cx="8618766" cy="769441"/>
          </a:xfrm>
          <a:prstGeom prst="rect">
            <a:avLst/>
          </a:prstGeom>
          <a:effectLst>
            <a:glow rad="63500">
              <a:schemeClr val="accent1">
                <a:satMod val="175000"/>
                <a:alpha val="40000"/>
              </a:schemeClr>
            </a:glow>
            <a:innerShdw blurRad="63500" dist="50800" dir="13500000">
              <a:prstClr val="black">
                <a:alpha val="50000"/>
              </a:prstClr>
            </a:innerShdw>
          </a:effectLst>
        </p:spPr>
        <p:txBody>
          <a:bodyPr wrap="none">
            <a:spAutoFit/>
          </a:bodyPr>
          <a:lstStyle/>
          <a:p>
            <a:pPr algn="ctr"/>
            <a:r>
              <a:rPr lang="en-US" sz="4400" b="1" dirty="0" smtClean="0">
                <a:solidFill>
                  <a:schemeClr val="bg1"/>
                </a:solidFill>
                <a:latin typeface="Helvetica"/>
              </a:rPr>
              <a:t>Crowdsourcing for ash dieback</a:t>
            </a:r>
            <a:endParaRPr lang="en-US" sz="4400" b="1" dirty="0">
              <a:solidFill>
                <a:schemeClr val="bg1"/>
              </a:solidFill>
              <a:effectLst>
                <a:outerShdw blurRad="50800" dist="38100" dir="2700000" algn="tl" rotWithShape="0">
                  <a:srgbClr val="000000">
                    <a:alpha val="43000"/>
                  </a:srgbClr>
                </a:outerShdw>
              </a:effectLst>
              <a:latin typeface="Arial"/>
              <a:cs typeface="Arial"/>
            </a:endParaRPr>
          </a:p>
        </p:txBody>
      </p:sp>
      <p:pic>
        <p:nvPicPr>
          <p:cNvPr id="4" name="Picture 3"/>
          <p:cNvPicPr>
            <a:picLocks noChangeAspect="1"/>
          </p:cNvPicPr>
          <p:nvPr/>
        </p:nvPicPr>
        <p:blipFill>
          <a:blip r:embed="rId3"/>
          <a:stretch>
            <a:fillRect/>
          </a:stretch>
        </p:blipFill>
        <p:spPr>
          <a:xfrm>
            <a:off x="7567082" y="5991307"/>
            <a:ext cx="1576918" cy="741225"/>
          </a:xfrm>
          <a:prstGeom prst="rect">
            <a:avLst/>
          </a:prstGeom>
        </p:spPr>
      </p:pic>
      <p:sp>
        <p:nvSpPr>
          <p:cNvPr id="7" name="Rectangle 6"/>
          <p:cNvSpPr/>
          <p:nvPr/>
        </p:nvSpPr>
        <p:spPr>
          <a:xfrm>
            <a:off x="1" y="4761482"/>
            <a:ext cx="9144000" cy="1600438"/>
          </a:xfrm>
          <a:prstGeom prst="rect">
            <a:avLst/>
          </a:prstGeom>
          <a:effectLst>
            <a:glow rad="63500">
              <a:schemeClr val="accent1">
                <a:satMod val="175000"/>
                <a:alpha val="40000"/>
              </a:schemeClr>
            </a:glow>
            <a:innerShdw blurRad="63500" dist="50800" dir="13500000">
              <a:prstClr val="black">
                <a:alpha val="50000"/>
              </a:prstClr>
            </a:innerShdw>
          </a:effectLst>
        </p:spPr>
        <p:txBody>
          <a:bodyPr wrap="square">
            <a:spAutoFit/>
          </a:bodyPr>
          <a:lstStyle/>
          <a:p>
            <a:pPr algn="ctr"/>
            <a:r>
              <a:rPr lang="en-US" sz="3200" b="1" u="sng" dirty="0" smtClean="0">
                <a:solidFill>
                  <a:srgbClr val="FFFFFF"/>
                </a:solidFill>
                <a:effectLst>
                  <a:outerShdw blurRad="50800" dist="38100" dir="2700000" algn="tl" rotWithShape="0">
                    <a:srgbClr val="000000">
                      <a:alpha val="43000"/>
                    </a:srgbClr>
                  </a:outerShdw>
                </a:effectLst>
                <a:latin typeface="Arial"/>
                <a:cs typeface="Arial"/>
              </a:rPr>
              <a:t>Kentaro Yoshida</a:t>
            </a:r>
            <a:r>
              <a:rPr lang="en-US" sz="2800" b="1" dirty="0" smtClean="0">
                <a:solidFill>
                  <a:srgbClr val="FFFFFF"/>
                </a:solidFill>
                <a:effectLst>
                  <a:outerShdw blurRad="50800" dist="38100" dir="2700000" algn="tl" rotWithShape="0">
                    <a:srgbClr val="000000">
                      <a:alpha val="43000"/>
                    </a:srgbClr>
                  </a:outerShdw>
                </a:effectLst>
                <a:latin typeface="Arial"/>
                <a:cs typeface="Arial"/>
              </a:rPr>
              <a:t>,</a:t>
            </a:r>
          </a:p>
          <a:p>
            <a:pPr algn="ctr"/>
            <a:r>
              <a:rPr lang="en-US" sz="2800" b="1" dirty="0" smtClean="0">
                <a:solidFill>
                  <a:srgbClr val="FFFFFF"/>
                </a:solidFill>
                <a:effectLst>
                  <a:outerShdw blurRad="50800" dist="38100" dir="2700000" algn="tl" rotWithShape="0">
                    <a:srgbClr val="000000">
                      <a:alpha val="43000"/>
                    </a:srgbClr>
                  </a:outerShdw>
                </a:effectLst>
                <a:latin typeface="Arial"/>
                <a:cs typeface="Arial"/>
              </a:rPr>
              <a:t>Diane Saunders, Sophien Kamoun and Dan MacLean</a:t>
            </a:r>
          </a:p>
          <a:p>
            <a:pPr algn="ctr"/>
            <a:endParaRPr lang="en-US" sz="1400" b="1" dirty="0" smtClean="0">
              <a:solidFill>
                <a:srgbClr val="FFFFFF"/>
              </a:solidFill>
              <a:effectLst>
                <a:outerShdw blurRad="50800" dist="38100" dir="2700000" algn="tl" rotWithShape="0">
                  <a:srgbClr val="000000">
                    <a:alpha val="43000"/>
                  </a:srgbClr>
                </a:outerShdw>
              </a:effectLst>
              <a:latin typeface="Arial"/>
              <a:cs typeface="Arial"/>
            </a:endParaRPr>
          </a:p>
          <a:p>
            <a:pPr algn="ctr"/>
            <a:r>
              <a:rPr lang="en-US" sz="2400" b="1" dirty="0" smtClean="0">
                <a:solidFill>
                  <a:srgbClr val="FFFFFF"/>
                </a:solidFill>
                <a:effectLst>
                  <a:outerShdw blurRad="50800" dist="38100" dir="2700000" algn="tl" rotWithShape="0">
                    <a:srgbClr val="000000">
                      <a:alpha val="43000"/>
                    </a:srgbClr>
                  </a:outerShdw>
                </a:effectLst>
                <a:latin typeface="Arial"/>
                <a:cs typeface="Arial"/>
              </a:rPr>
              <a:t>GMOD meeting 5.April.13</a:t>
            </a:r>
            <a:endParaRPr lang="en-US" sz="2400" b="1" dirty="0">
              <a:solidFill>
                <a:srgbClr val="FFFFFF"/>
              </a:solidFill>
              <a:effectLst>
                <a:outerShdw blurRad="50800" dist="38100" dir="2700000" algn="tl" rotWithShape="0">
                  <a:srgbClr val="000000">
                    <a:alpha val="43000"/>
                  </a:srgbClr>
                </a:outerShdw>
              </a:effectLst>
              <a:latin typeface="Arial"/>
              <a:cs typeface="Aria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4917443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999271" y="1756439"/>
            <a:ext cx="8229600" cy="1143000"/>
          </a:xfrm>
        </p:spPr>
        <p:txBody>
          <a:bodyPr>
            <a:normAutofit fontScale="90000"/>
          </a:bodyPr>
          <a:lstStyle/>
          <a:p>
            <a:r>
              <a:rPr lang="en-US" b="1" dirty="0"/>
              <a:t>All </a:t>
            </a:r>
            <a:r>
              <a:rPr lang="en-US" dirty="0" smtClean="0"/>
              <a:t>analyses contributed</a:t>
            </a:r>
            <a:br>
              <a:rPr lang="en-US" dirty="0" smtClean="0"/>
            </a:br>
            <a:r>
              <a:rPr lang="en-US" dirty="0" smtClean="0"/>
              <a:t>(what we learnt since December!)</a:t>
            </a:r>
            <a:endParaRPr lang="en-US" dirty="0"/>
          </a:p>
        </p:txBody>
      </p:sp>
      <p:sp>
        <p:nvSpPr>
          <p:cNvPr id="3" name="Content Placeholder 2"/>
          <p:cNvSpPr>
            <a:spLocks noGrp="1"/>
          </p:cNvSpPr>
          <p:nvPr>
            <p:ph idx="1"/>
          </p:nvPr>
        </p:nvSpPr>
        <p:spPr>
          <a:xfrm>
            <a:off x="2596636" y="2982050"/>
            <a:ext cx="8229600" cy="652351"/>
          </a:xfrm>
        </p:spPr>
        <p:txBody>
          <a:bodyPr>
            <a:noAutofit/>
          </a:bodyPr>
          <a:lstStyle/>
          <a:p>
            <a:pPr marL="0" indent="0">
              <a:buNone/>
            </a:pPr>
            <a:r>
              <a:rPr lang="en-US" sz="4000" dirty="0" smtClean="0"/>
              <a:t>is on </a:t>
            </a:r>
            <a:r>
              <a:rPr lang="en-US" sz="4000" b="1" dirty="0" smtClean="0"/>
              <a:t>the wiki and blog</a:t>
            </a:r>
            <a:endParaRPr lang="en-US" sz="4000" b="1" dirty="0"/>
          </a:p>
        </p:txBody>
      </p:sp>
      <p:pic>
        <p:nvPicPr>
          <p:cNvPr id="4" name="Picture 3" descr="1JW_0802v2.jpg"/>
          <p:cNvPicPr>
            <a:picLocks noChangeAspect="1"/>
          </p:cNvPicPr>
          <p:nvPr/>
        </p:nvPicPr>
        <p:blipFill rotWithShape="1">
          <a:blip r:embed="rId3" cstate="print">
            <a:alphaModFix amt="36000"/>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p:blipFill>
        <p:spPr>
          <a:xfrm>
            <a:off x="8" y="0"/>
            <a:ext cx="1521505" cy="6858000"/>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7004363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extBox 2"/>
          <p:cNvSpPr txBox="1"/>
          <p:nvPr/>
        </p:nvSpPr>
        <p:spPr>
          <a:xfrm>
            <a:off x="4710544" y="102733"/>
            <a:ext cx="4052456" cy="461665"/>
          </a:xfrm>
          <a:prstGeom prst="rect">
            <a:avLst/>
          </a:prstGeom>
          <a:noFill/>
        </p:spPr>
        <p:txBody>
          <a:bodyPr wrap="square" rtlCol="0">
            <a:spAutoFit/>
          </a:bodyPr>
          <a:lstStyle/>
          <a:p>
            <a:r>
              <a:rPr lang="en-US" sz="2400" i="1" dirty="0">
                <a:latin typeface="Helvetica"/>
                <a:cs typeface="Helvetica"/>
              </a:rPr>
              <a:t>a</a:t>
            </a:r>
            <a:r>
              <a:rPr lang="en-US" sz="2400" i="1" dirty="0" smtClean="0">
                <a:latin typeface="Helvetica"/>
                <a:cs typeface="Helvetica"/>
              </a:rPr>
              <a:t> hub for analysis reports </a:t>
            </a:r>
            <a:endParaRPr lang="en-US" sz="2400" i="1" dirty="0">
              <a:latin typeface="Helvetica"/>
              <a:cs typeface="Helvetica"/>
            </a:endParaRPr>
          </a:p>
        </p:txBody>
      </p:sp>
      <p:sp>
        <p:nvSpPr>
          <p:cNvPr id="2" name="TextBox 1"/>
          <p:cNvSpPr txBox="1"/>
          <p:nvPr/>
        </p:nvSpPr>
        <p:spPr>
          <a:xfrm>
            <a:off x="5091544" y="5981038"/>
            <a:ext cx="3095719" cy="646331"/>
          </a:xfrm>
          <a:prstGeom prst="rect">
            <a:avLst/>
          </a:prstGeom>
          <a:noFill/>
        </p:spPr>
        <p:txBody>
          <a:bodyPr wrap="none" rtlCol="0">
            <a:spAutoFit/>
          </a:bodyPr>
          <a:lstStyle/>
          <a:p>
            <a:r>
              <a:rPr lang="en-US" dirty="0" smtClean="0">
                <a:latin typeface="Monaco"/>
                <a:cs typeface="Monaco"/>
              </a:rPr>
              <a:t>Diane Saunders @ TSL</a:t>
            </a:r>
          </a:p>
          <a:p>
            <a:r>
              <a:rPr lang="en-US" dirty="0" smtClean="0">
                <a:latin typeface="Monaco"/>
                <a:cs typeface="Monaco"/>
              </a:rPr>
              <a:t>http://</a:t>
            </a:r>
            <a:r>
              <a:rPr lang="en-US" dirty="0" err="1" smtClean="0">
                <a:latin typeface="Monaco"/>
                <a:cs typeface="Monaco"/>
              </a:rPr>
              <a:t>oadb.tsl.ac.uk</a:t>
            </a:r>
            <a:endParaRPr lang="en-US" dirty="0">
              <a:latin typeface="Monaco"/>
              <a:cs typeface="Monaco"/>
            </a:endParaRPr>
          </a:p>
        </p:txBody>
      </p:sp>
      <p:pic>
        <p:nvPicPr>
          <p:cNvPr id="6" name="Picture 5"/>
          <p:cNvPicPr>
            <a:picLocks noChangeAspect="1"/>
          </p:cNvPicPr>
          <p:nvPr/>
        </p:nvPicPr>
        <p:blipFill>
          <a:blip r:embed="rId3"/>
          <a:stretch>
            <a:fillRect/>
          </a:stretch>
        </p:blipFill>
        <p:spPr>
          <a:xfrm>
            <a:off x="251294" y="206642"/>
            <a:ext cx="3812706" cy="6570540"/>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28950532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 name="TextBox 8"/>
          <p:cNvSpPr txBox="1"/>
          <p:nvPr/>
        </p:nvSpPr>
        <p:spPr>
          <a:xfrm>
            <a:off x="-16521" y="7428"/>
            <a:ext cx="9160522" cy="954107"/>
          </a:xfrm>
          <a:prstGeom prst="rect">
            <a:avLst/>
          </a:prstGeom>
          <a:solidFill>
            <a:srgbClr val="000000"/>
          </a:solidFill>
          <a:effectLst>
            <a:outerShdw blurRad="50800" dist="38100" dir="2700000">
              <a:srgbClr val="000000">
                <a:alpha val="43000"/>
              </a:srgbClr>
            </a:outerShdw>
          </a:effectLst>
        </p:spPr>
        <p:txBody>
          <a:bodyPr wrap="square" rtlCol="0">
            <a:spAutoFit/>
          </a:bodyPr>
          <a:lstStyle/>
          <a:p>
            <a:pPr algn="ctr"/>
            <a:r>
              <a:rPr lang="en-US" sz="2800" b="1" dirty="0" smtClean="0">
                <a:solidFill>
                  <a:srgbClr val="FFFFFF"/>
                </a:solidFill>
                <a:effectLst>
                  <a:outerShdw blurRad="38100" dist="38100" dir="2700000" algn="tl">
                    <a:srgbClr val="000000">
                      <a:alpha val="43137"/>
                    </a:srgbClr>
                  </a:outerShdw>
                </a:effectLst>
                <a:latin typeface="Arial"/>
                <a:cs typeface="Arial"/>
              </a:rPr>
              <a:t>Look for genes with similarity to known disease causing proteins</a:t>
            </a:r>
            <a:endParaRPr lang="en-US" sz="2800" b="1" dirty="0">
              <a:solidFill>
                <a:srgbClr val="FFFFFF"/>
              </a:solidFill>
              <a:effectLst>
                <a:outerShdw blurRad="38100" dist="38100" dir="2700000" algn="tl">
                  <a:srgbClr val="000000">
                    <a:alpha val="43137"/>
                  </a:srgbClr>
                </a:outerShdw>
              </a:effectLst>
              <a:latin typeface="Arial"/>
              <a:cs typeface="Arial"/>
            </a:endParaRPr>
          </a:p>
        </p:txBody>
      </p:sp>
      <p:sp>
        <p:nvSpPr>
          <p:cNvPr id="11" name="TextBox 10"/>
          <p:cNvSpPr txBox="1"/>
          <p:nvPr/>
        </p:nvSpPr>
        <p:spPr>
          <a:xfrm>
            <a:off x="1" y="1143519"/>
            <a:ext cx="9287220" cy="769441"/>
          </a:xfrm>
          <a:prstGeom prst="rect">
            <a:avLst/>
          </a:prstGeom>
          <a:noFill/>
        </p:spPr>
        <p:txBody>
          <a:bodyPr wrap="square" rtlCol="0">
            <a:spAutoFit/>
          </a:bodyPr>
          <a:lstStyle/>
          <a:p>
            <a:r>
              <a:rPr lang="en-US" b="1" i="1" dirty="0" smtClean="0">
                <a:latin typeface="Arial"/>
                <a:cs typeface="Arial"/>
              </a:rPr>
              <a:t>C. </a:t>
            </a:r>
            <a:r>
              <a:rPr lang="en-US" b="1" i="1" dirty="0" err="1" smtClean="0">
                <a:latin typeface="Arial"/>
                <a:cs typeface="Arial"/>
              </a:rPr>
              <a:t>fraxinea</a:t>
            </a:r>
            <a:r>
              <a:rPr lang="en-US" b="1" i="1" dirty="0" smtClean="0">
                <a:latin typeface="Arial"/>
                <a:cs typeface="Arial"/>
              </a:rPr>
              <a:t> </a:t>
            </a:r>
            <a:r>
              <a:rPr lang="en-US" b="1" dirty="0" smtClean="0">
                <a:latin typeface="Arial"/>
                <a:cs typeface="Arial"/>
              </a:rPr>
              <a:t>toxin (NLP1)</a:t>
            </a:r>
          </a:p>
          <a:p>
            <a:endParaRPr lang="en-US" sz="800" b="1" dirty="0" smtClean="0">
              <a:latin typeface="Arial"/>
              <a:cs typeface="Arial"/>
            </a:endParaRPr>
          </a:p>
          <a:p>
            <a:pPr marL="285750" indent="-285750">
              <a:buFont typeface="Arial"/>
              <a:buChar char="•"/>
            </a:pPr>
            <a:r>
              <a:rPr lang="en-US" dirty="0" smtClean="0">
                <a:latin typeface="Arial"/>
                <a:cs typeface="Arial"/>
              </a:rPr>
              <a:t>Recognized a toxin based on its similarity to a common fungal toxin (toxic to plants)</a:t>
            </a:r>
          </a:p>
        </p:txBody>
      </p:sp>
      <p:pic>
        <p:nvPicPr>
          <p:cNvPr id="5" name="Picture 4"/>
          <p:cNvPicPr>
            <a:picLocks noChangeAspect="1"/>
          </p:cNvPicPr>
          <p:nvPr/>
        </p:nvPicPr>
        <p:blipFill rotWithShape="1">
          <a:blip r:embed="rId3"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b="49533"/>
          <a:stretch/>
        </p:blipFill>
        <p:spPr>
          <a:xfrm>
            <a:off x="1950344" y="2527120"/>
            <a:ext cx="6989122" cy="222662"/>
          </a:xfrm>
          <a:prstGeom prst="rect">
            <a:avLst/>
          </a:prstGeom>
        </p:spPr>
      </p:pic>
      <p:pic>
        <p:nvPicPr>
          <p:cNvPr id="12" name="Picture 11"/>
          <p:cNvPicPr>
            <a:picLocks noChangeAspect="1"/>
          </p:cNvPicPr>
          <p:nvPr/>
        </p:nvPicPr>
        <p:blipFill rotWithShape="1">
          <a:blip r:embed="rId3"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t="47429" b="-612"/>
          <a:stretch/>
        </p:blipFill>
        <p:spPr>
          <a:xfrm>
            <a:off x="1950344" y="2986279"/>
            <a:ext cx="6989122" cy="234645"/>
          </a:xfrm>
          <a:prstGeom prst="rect">
            <a:avLst/>
          </a:prstGeom>
        </p:spPr>
      </p:pic>
      <p:sp>
        <p:nvSpPr>
          <p:cNvPr id="10" name="TextBox 9"/>
          <p:cNvSpPr txBox="1"/>
          <p:nvPr/>
        </p:nvSpPr>
        <p:spPr>
          <a:xfrm>
            <a:off x="0" y="2462089"/>
            <a:ext cx="1905000" cy="338554"/>
          </a:xfrm>
          <a:prstGeom prst="rect">
            <a:avLst/>
          </a:prstGeom>
          <a:noFill/>
        </p:spPr>
        <p:txBody>
          <a:bodyPr wrap="square" rtlCol="0">
            <a:spAutoFit/>
          </a:bodyPr>
          <a:lstStyle/>
          <a:p>
            <a:r>
              <a:rPr lang="en-US" sz="1600" i="1" dirty="0" smtClean="0">
                <a:latin typeface="Arial"/>
                <a:cs typeface="Arial"/>
              </a:rPr>
              <a:t>C. </a:t>
            </a:r>
            <a:r>
              <a:rPr lang="en-US" sz="1600" i="1" dirty="0" err="1" smtClean="0">
                <a:latin typeface="Arial"/>
                <a:cs typeface="Arial"/>
              </a:rPr>
              <a:t>fraxinea</a:t>
            </a:r>
            <a:r>
              <a:rPr lang="en-US" sz="1600" i="1" dirty="0" smtClean="0">
                <a:latin typeface="Arial"/>
                <a:cs typeface="Arial"/>
              </a:rPr>
              <a:t> </a:t>
            </a:r>
            <a:r>
              <a:rPr lang="en-US" sz="1600" dirty="0" smtClean="0">
                <a:latin typeface="Arial"/>
                <a:cs typeface="Arial"/>
              </a:rPr>
              <a:t>NLP1</a:t>
            </a:r>
            <a:endParaRPr lang="en-US" sz="1600" dirty="0">
              <a:latin typeface="Arial"/>
              <a:cs typeface="Arial"/>
            </a:endParaRPr>
          </a:p>
        </p:txBody>
      </p:sp>
      <p:sp>
        <p:nvSpPr>
          <p:cNvPr id="14" name="TextBox 13"/>
          <p:cNvSpPr txBox="1"/>
          <p:nvPr/>
        </p:nvSpPr>
        <p:spPr>
          <a:xfrm>
            <a:off x="14272" y="2924739"/>
            <a:ext cx="1264489" cy="338554"/>
          </a:xfrm>
          <a:prstGeom prst="rect">
            <a:avLst/>
          </a:prstGeom>
          <a:noFill/>
        </p:spPr>
        <p:txBody>
          <a:bodyPr wrap="none" rtlCol="0">
            <a:spAutoFit/>
          </a:bodyPr>
          <a:lstStyle/>
          <a:p>
            <a:r>
              <a:rPr lang="en-US" sz="1600" dirty="0" smtClean="0">
                <a:latin typeface="Arial"/>
                <a:cs typeface="Arial"/>
              </a:rPr>
              <a:t>Fungal NLP</a:t>
            </a:r>
            <a:endParaRPr lang="en-US" sz="1600" dirty="0">
              <a:latin typeface="Arial"/>
              <a:cs typeface="Arial"/>
            </a:endParaRPr>
          </a:p>
        </p:txBody>
      </p:sp>
      <p:sp>
        <p:nvSpPr>
          <p:cNvPr id="15" name="TextBox 14"/>
          <p:cNvSpPr txBox="1"/>
          <p:nvPr/>
        </p:nvSpPr>
        <p:spPr>
          <a:xfrm>
            <a:off x="6711721" y="3129643"/>
            <a:ext cx="2329083" cy="338554"/>
          </a:xfrm>
          <a:prstGeom prst="rect">
            <a:avLst/>
          </a:prstGeom>
          <a:noFill/>
        </p:spPr>
        <p:txBody>
          <a:bodyPr wrap="none" rtlCol="0">
            <a:spAutoFit/>
          </a:bodyPr>
          <a:lstStyle/>
          <a:p>
            <a:r>
              <a:rPr lang="en-US" sz="1600" dirty="0">
                <a:latin typeface="Arial"/>
                <a:cs typeface="Arial"/>
              </a:rPr>
              <a:t>I</a:t>
            </a:r>
            <a:r>
              <a:rPr lang="en-US" sz="1600" dirty="0" smtClean="0">
                <a:latin typeface="Arial"/>
                <a:cs typeface="Arial"/>
              </a:rPr>
              <a:t>dentical regions in blue</a:t>
            </a:r>
            <a:endParaRPr lang="en-US" sz="1600" dirty="0">
              <a:latin typeface="Arial"/>
              <a:cs typeface="Arial"/>
            </a:endParaRPr>
          </a:p>
        </p:txBody>
      </p:sp>
      <p:pic>
        <p:nvPicPr>
          <p:cNvPr id="16" name="Picture 15"/>
          <p:cNvPicPr>
            <a:picLocks noChangeAspect="1"/>
          </p:cNvPicPr>
          <p:nvPr/>
        </p:nvPicPr>
        <p:blipFill rotWithShape="1">
          <a:blip r:embed="rId4"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p:blipFill>
        <p:spPr>
          <a:xfrm>
            <a:off x="843246" y="3457994"/>
            <a:ext cx="7179379" cy="2863137"/>
          </a:xfrm>
          <a:prstGeom prst="rect">
            <a:avLst/>
          </a:prstGeom>
        </p:spPr>
      </p:pic>
      <p:sp>
        <p:nvSpPr>
          <p:cNvPr id="13" name="TextBox 12"/>
          <p:cNvSpPr txBox="1"/>
          <p:nvPr/>
        </p:nvSpPr>
        <p:spPr>
          <a:xfrm>
            <a:off x="4789006" y="4720356"/>
            <a:ext cx="1905000" cy="646331"/>
          </a:xfrm>
          <a:prstGeom prst="rect">
            <a:avLst/>
          </a:prstGeom>
          <a:noFill/>
        </p:spPr>
        <p:txBody>
          <a:bodyPr wrap="square" rtlCol="0">
            <a:spAutoFit/>
          </a:bodyPr>
          <a:lstStyle/>
          <a:p>
            <a:pPr algn="ctr"/>
            <a:r>
              <a:rPr lang="en-US" b="1" i="1" dirty="0" smtClean="0">
                <a:solidFill>
                  <a:schemeClr val="bg1"/>
                </a:solidFill>
                <a:effectLst>
                  <a:outerShdw blurRad="50800" dist="38100" dir="2700000" algn="tl" rotWithShape="0">
                    <a:prstClr val="black">
                      <a:alpha val="40000"/>
                    </a:prstClr>
                  </a:outerShdw>
                </a:effectLst>
                <a:latin typeface="Arial"/>
                <a:cs typeface="Arial"/>
              </a:rPr>
              <a:t>C. </a:t>
            </a:r>
            <a:r>
              <a:rPr lang="en-US" b="1" i="1" dirty="0" err="1" smtClean="0">
                <a:solidFill>
                  <a:schemeClr val="bg1"/>
                </a:solidFill>
                <a:effectLst>
                  <a:outerShdw blurRad="50800" dist="38100" dir="2700000" algn="tl" rotWithShape="0">
                    <a:prstClr val="black">
                      <a:alpha val="40000"/>
                    </a:prstClr>
                  </a:outerShdw>
                </a:effectLst>
                <a:latin typeface="Arial"/>
                <a:cs typeface="Arial"/>
              </a:rPr>
              <a:t>fraxinea</a:t>
            </a:r>
            <a:r>
              <a:rPr lang="en-US" b="1" i="1" dirty="0" smtClean="0">
                <a:solidFill>
                  <a:schemeClr val="bg1"/>
                </a:solidFill>
                <a:effectLst>
                  <a:outerShdw blurRad="50800" dist="38100" dir="2700000" algn="tl" rotWithShape="0">
                    <a:prstClr val="black">
                      <a:alpha val="40000"/>
                    </a:prstClr>
                  </a:outerShdw>
                </a:effectLst>
                <a:latin typeface="Arial"/>
                <a:cs typeface="Arial"/>
              </a:rPr>
              <a:t> </a:t>
            </a:r>
          </a:p>
          <a:p>
            <a:pPr algn="ctr"/>
            <a:r>
              <a:rPr lang="en-US" b="1" dirty="0" smtClean="0">
                <a:solidFill>
                  <a:schemeClr val="bg1"/>
                </a:solidFill>
                <a:effectLst>
                  <a:outerShdw blurRad="50800" dist="38100" dir="2700000" algn="tl" rotWithShape="0">
                    <a:prstClr val="black">
                      <a:alpha val="40000"/>
                    </a:prstClr>
                  </a:outerShdw>
                </a:effectLst>
                <a:latin typeface="Arial"/>
                <a:cs typeface="Arial"/>
              </a:rPr>
              <a:t>NLP1</a:t>
            </a:r>
            <a:endParaRPr lang="en-US" b="1" dirty="0">
              <a:solidFill>
                <a:schemeClr val="bg1"/>
              </a:solidFill>
              <a:effectLst>
                <a:outerShdw blurRad="50800" dist="38100" dir="2700000" algn="tl" rotWithShape="0">
                  <a:prstClr val="black">
                    <a:alpha val="40000"/>
                  </a:prstClr>
                </a:outerShdw>
              </a:effectLst>
              <a:latin typeface="Arial"/>
              <a:cs typeface="Arial"/>
            </a:endParaRPr>
          </a:p>
        </p:txBody>
      </p:sp>
      <p:sp>
        <p:nvSpPr>
          <p:cNvPr id="18" name="TextBox 17"/>
          <p:cNvSpPr txBox="1"/>
          <p:nvPr/>
        </p:nvSpPr>
        <p:spPr>
          <a:xfrm>
            <a:off x="2342546" y="4720356"/>
            <a:ext cx="1905000" cy="646331"/>
          </a:xfrm>
          <a:prstGeom prst="rect">
            <a:avLst/>
          </a:prstGeom>
          <a:noFill/>
        </p:spPr>
        <p:txBody>
          <a:bodyPr wrap="square" rtlCol="0">
            <a:spAutoFit/>
          </a:bodyPr>
          <a:lstStyle/>
          <a:p>
            <a:pPr algn="ctr"/>
            <a:r>
              <a:rPr lang="en-US" b="1" dirty="0" smtClean="0">
                <a:solidFill>
                  <a:schemeClr val="bg1"/>
                </a:solidFill>
                <a:effectLst>
                  <a:outerShdw blurRad="50800" dist="38100" dir="2700000" algn="tl" rotWithShape="0">
                    <a:prstClr val="black">
                      <a:alpha val="40000"/>
                    </a:prstClr>
                  </a:outerShdw>
                </a:effectLst>
                <a:latin typeface="Arial"/>
                <a:cs typeface="Arial"/>
              </a:rPr>
              <a:t>Fungal</a:t>
            </a:r>
          </a:p>
          <a:p>
            <a:pPr algn="ctr"/>
            <a:r>
              <a:rPr lang="en-US" b="1" dirty="0" smtClean="0">
                <a:solidFill>
                  <a:schemeClr val="bg1"/>
                </a:solidFill>
                <a:effectLst>
                  <a:outerShdw blurRad="50800" dist="38100" dir="2700000" algn="tl" rotWithShape="0">
                    <a:prstClr val="black">
                      <a:alpha val="40000"/>
                    </a:prstClr>
                  </a:outerShdw>
                </a:effectLst>
                <a:latin typeface="Arial"/>
                <a:cs typeface="Arial"/>
              </a:rPr>
              <a:t>NLP</a:t>
            </a:r>
            <a:endParaRPr lang="en-US" b="1" dirty="0">
              <a:solidFill>
                <a:schemeClr val="bg1"/>
              </a:solidFill>
              <a:effectLst>
                <a:outerShdw blurRad="50800" dist="38100" dir="2700000" algn="tl" rotWithShape="0">
                  <a:prstClr val="black">
                    <a:alpha val="40000"/>
                  </a:prstClr>
                </a:outerShdw>
              </a:effectLst>
              <a:latin typeface="Arial"/>
              <a:cs typeface="Arial"/>
            </a:endParaRPr>
          </a:p>
        </p:txBody>
      </p:sp>
      <p:sp>
        <p:nvSpPr>
          <p:cNvPr id="2" name="TextBox 1"/>
          <p:cNvSpPr txBox="1"/>
          <p:nvPr/>
        </p:nvSpPr>
        <p:spPr>
          <a:xfrm>
            <a:off x="-4542" y="3709708"/>
            <a:ext cx="2062546" cy="369332"/>
          </a:xfrm>
          <a:prstGeom prst="rect">
            <a:avLst/>
          </a:prstGeom>
          <a:noFill/>
        </p:spPr>
        <p:txBody>
          <a:bodyPr wrap="none" rtlCol="0">
            <a:spAutoFit/>
          </a:bodyPr>
          <a:lstStyle/>
          <a:p>
            <a:r>
              <a:rPr lang="en-US" dirty="0" smtClean="0"/>
              <a:t>toxic part of protein</a:t>
            </a:r>
            <a:endParaRPr lang="en-US" dirty="0"/>
          </a:p>
        </p:txBody>
      </p:sp>
      <p:cxnSp>
        <p:nvCxnSpPr>
          <p:cNvPr id="4" name="Straight Arrow Connector 3"/>
          <p:cNvCxnSpPr/>
          <p:nvPr/>
        </p:nvCxnSpPr>
        <p:spPr>
          <a:xfrm>
            <a:off x="1950344" y="4016963"/>
            <a:ext cx="956545" cy="436223"/>
          </a:xfrm>
          <a:prstGeom prst="straightConnector1">
            <a:avLst/>
          </a:prstGeom>
          <a:ln w="38100" cmpd="sng">
            <a:solidFill>
              <a:srgbClr val="000000"/>
            </a:solidFill>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013162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p:bldP spid="2" grpId="0"/>
    </p:bld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367556" y="770395"/>
            <a:ext cx="8449618" cy="3425966"/>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05299625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304451" y="1533650"/>
            <a:ext cx="8839549" cy="2875597"/>
          </a:xfrm>
        </p:spPr>
        <p:txBody>
          <a:bodyPr>
            <a:normAutofit fontScale="90000"/>
          </a:bodyPr>
          <a:lstStyle/>
          <a:p>
            <a:r>
              <a:rPr lang="en-US" b="1" dirty="0" smtClean="0"/>
              <a:t>Getting </a:t>
            </a:r>
            <a:r>
              <a:rPr lang="en-US" b="1" dirty="0" err="1" smtClean="0"/>
              <a:t>bioinformaticians</a:t>
            </a:r>
            <a:r>
              <a:rPr lang="en-US" b="1" dirty="0" smtClean="0"/>
              <a:t> is fine, want also to get bench biologists involved </a:t>
            </a:r>
            <a:br>
              <a:rPr lang="en-US" b="1" dirty="0" smtClean="0"/>
            </a:br>
            <a:r>
              <a:rPr lang="en-US" b="1" dirty="0" smtClean="0"/>
              <a:t>(these know all about pathogen!)</a:t>
            </a:r>
            <a:br>
              <a:rPr lang="en-US" b="1" dirty="0" smtClean="0"/>
            </a:br>
            <a:r>
              <a:rPr lang="en-US" b="1" u="sng" dirty="0" smtClean="0"/>
              <a:t>need new infrastructure</a:t>
            </a:r>
            <a:endParaRPr lang="en-US" b="1" u="sng" dirty="0"/>
          </a:p>
        </p:txBody>
      </p:sp>
      <p:pic>
        <p:nvPicPr>
          <p:cNvPr id="3" name="Picture 2" descr="1JW_0802v2.jpg"/>
          <p:cNvPicPr>
            <a:picLocks noChangeAspect="1"/>
          </p:cNvPicPr>
          <p:nvPr/>
        </p:nvPicPr>
        <p:blipFill rotWithShape="1">
          <a:blip r:embed="rId3" cstate="print">
            <a:alphaModFix amt="36000"/>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p:blipFill>
        <p:spPr>
          <a:xfrm>
            <a:off x="8" y="0"/>
            <a:ext cx="1521505" cy="6858000"/>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50541418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cxnSp>
        <p:nvCxnSpPr>
          <p:cNvPr id="45" name="Elbow Connector 44"/>
          <p:cNvCxnSpPr>
            <a:stCxn id="15" idx="0"/>
          </p:cNvCxnSpPr>
          <p:nvPr/>
        </p:nvCxnSpPr>
        <p:spPr>
          <a:xfrm rot="16200000" flipV="1">
            <a:off x="5739714" y="4796363"/>
            <a:ext cx="1465355" cy="347213"/>
          </a:xfrm>
          <a:prstGeom prst="bentConnector4">
            <a:avLst>
              <a:gd name="adj1" fmla="val 36354"/>
              <a:gd name="adj2" fmla="val 396873"/>
            </a:avLst>
          </a:prstGeom>
          <a:ln>
            <a:tailEnd type="arrow"/>
          </a:ln>
        </p:spPr>
        <p:style>
          <a:lnRef idx="2">
            <a:schemeClr val="accent1"/>
          </a:lnRef>
          <a:fillRef idx="0">
            <a:schemeClr val="accent1"/>
          </a:fillRef>
          <a:effectRef idx="1">
            <a:schemeClr val="accent1"/>
          </a:effectRef>
          <a:fontRef idx="minor">
            <a:schemeClr val="tx1"/>
          </a:fontRef>
        </p:style>
      </p:cxnSp>
      <p:grpSp>
        <p:nvGrpSpPr>
          <p:cNvPr id="33" name="Group 32"/>
          <p:cNvGrpSpPr/>
          <p:nvPr/>
        </p:nvGrpSpPr>
        <p:grpSpPr>
          <a:xfrm>
            <a:off x="6182402" y="5702647"/>
            <a:ext cx="927189" cy="693645"/>
            <a:chOff x="4296544" y="5737173"/>
            <a:chExt cx="1004455" cy="693645"/>
          </a:xfrm>
        </p:grpSpPr>
        <p:sp>
          <p:nvSpPr>
            <p:cNvPr id="16" name="TextBox 15"/>
            <p:cNvSpPr txBox="1"/>
            <p:nvPr/>
          </p:nvSpPr>
          <p:spPr>
            <a:xfrm>
              <a:off x="4296544" y="5737173"/>
              <a:ext cx="1004455" cy="369332"/>
            </a:xfrm>
            <a:prstGeom prst="rect">
              <a:avLst/>
            </a:prstGeom>
            <a:gradFill flip="none" rotWithShape="1">
              <a:gsLst>
                <a:gs pos="0">
                  <a:srgbClr val="008000">
                    <a:alpha val="84000"/>
                  </a:srgbClr>
                </a:gs>
                <a:gs pos="100000">
                  <a:srgbClr val="FFFFFF">
                    <a:alpha val="84000"/>
                  </a:srgbClr>
                </a:gs>
              </a:gsLst>
              <a:lin ang="16080000" scaled="0"/>
              <a:tileRect/>
            </a:gradFill>
          </p:spPr>
          <p:txBody>
            <a:bodyPr wrap="square" rtlCol="0">
              <a:spAutoFit/>
            </a:bodyPr>
            <a:lstStyle/>
            <a:p>
              <a:pPr algn="ctr"/>
              <a:r>
                <a:rPr lang="en-US" dirty="0" smtClean="0">
                  <a:solidFill>
                    <a:schemeClr val="bg1"/>
                  </a:solidFill>
                </a:rPr>
                <a:t>OADB</a:t>
              </a:r>
              <a:endParaRPr lang="en-US" dirty="0">
                <a:solidFill>
                  <a:schemeClr val="bg1"/>
                </a:solidFill>
              </a:endParaRPr>
            </a:p>
          </p:txBody>
        </p:sp>
        <p:sp>
          <p:nvSpPr>
            <p:cNvPr id="15" name="Rounded Rectangle 14"/>
            <p:cNvSpPr/>
            <p:nvPr/>
          </p:nvSpPr>
          <p:spPr>
            <a:xfrm>
              <a:off x="4296544" y="5737173"/>
              <a:ext cx="1004455" cy="693645"/>
            </a:xfrm>
            <a:prstGeom prst="round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28" name="Group 27"/>
          <p:cNvGrpSpPr/>
          <p:nvPr/>
        </p:nvGrpSpPr>
        <p:grpSpPr>
          <a:xfrm>
            <a:off x="2360122" y="1368731"/>
            <a:ext cx="2264283" cy="1850887"/>
            <a:chOff x="825373" y="1974272"/>
            <a:chExt cx="2452976" cy="1850887"/>
          </a:xfrm>
        </p:grpSpPr>
        <p:sp>
          <p:nvSpPr>
            <p:cNvPr id="4" name="Rounded Rectangle 3"/>
            <p:cNvSpPr/>
            <p:nvPr/>
          </p:nvSpPr>
          <p:spPr>
            <a:xfrm>
              <a:off x="831273" y="1974272"/>
              <a:ext cx="2389909" cy="1143001"/>
            </a:xfrm>
            <a:prstGeom prst="round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Cloud 6"/>
            <p:cNvSpPr/>
            <p:nvPr/>
          </p:nvSpPr>
          <p:spPr>
            <a:xfrm>
              <a:off x="2066635" y="2111900"/>
              <a:ext cx="1154546" cy="923637"/>
            </a:xfrm>
            <a:prstGeom prst="cloud">
              <a:avLst/>
            </a:prstGeom>
            <a:solidFill>
              <a:schemeClr val="accent3">
                <a:lumMod val="60000"/>
                <a:lumOff val="40000"/>
              </a:schemeClr>
            </a:solidFill>
            <a:ln>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c</a:t>
              </a:r>
              <a:r>
                <a:rPr lang="en-US" dirty="0" smtClean="0"/>
                <a:t>loud </a:t>
              </a:r>
              <a:r>
                <a:rPr lang="en-US" dirty="0"/>
                <a:t>t</a:t>
              </a:r>
              <a:r>
                <a:rPr lang="en-US" dirty="0" smtClean="0"/>
                <a:t>ools</a:t>
              </a:r>
              <a:endParaRPr lang="en-US" dirty="0"/>
            </a:p>
          </p:txBody>
        </p:sp>
        <p:sp>
          <p:nvSpPr>
            <p:cNvPr id="17" name="Can 16"/>
            <p:cNvSpPr/>
            <p:nvPr/>
          </p:nvSpPr>
          <p:spPr>
            <a:xfrm>
              <a:off x="1006090" y="2111900"/>
              <a:ext cx="784937" cy="888082"/>
            </a:xfrm>
            <a:prstGeom prst="ca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Data Store</a:t>
              </a:r>
              <a:endParaRPr lang="en-US" dirty="0"/>
            </a:p>
          </p:txBody>
        </p:sp>
        <p:sp>
          <p:nvSpPr>
            <p:cNvPr id="18" name="TextBox 17"/>
            <p:cNvSpPr txBox="1"/>
            <p:nvPr/>
          </p:nvSpPr>
          <p:spPr>
            <a:xfrm>
              <a:off x="825373" y="3117273"/>
              <a:ext cx="2452976" cy="707886"/>
            </a:xfrm>
            <a:prstGeom prst="rect">
              <a:avLst/>
            </a:prstGeom>
            <a:noFill/>
          </p:spPr>
          <p:txBody>
            <a:bodyPr wrap="square" rtlCol="0">
              <a:spAutoFit/>
            </a:bodyPr>
            <a:lstStyle/>
            <a:p>
              <a:r>
                <a:rPr lang="en-US" sz="2000" dirty="0" smtClean="0"/>
                <a:t>Dedicated interim raw data storage</a:t>
              </a:r>
              <a:endParaRPr lang="en-US" sz="2000" dirty="0"/>
            </a:p>
          </p:txBody>
        </p:sp>
      </p:grpSp>
      <p:grpSp>
        <p:nvGrpSpPr>
          <p:cNvPr id="29" name="Group 28"/>
          <p:cNvGrpSpPr/>
          <p:nvPr/>
        </p:nvGrpSpPr>
        <p:grpSpPr>
          <a:xfrm>
            <a:off x="5061964" y="571751"/>
            <a:ext cx="3429212" cy="1635041"/>
            <a:chOff x="3108694" y="1221412"/>
            <a:chExt cx="3714980" cy="1635041"/>
          </a:xfrm>
        </p:grpSpPr>
        <p:pic>
          <p:nvPicPr>
            <p:cNvPr id="20" name="Picture 19"/>
            <p:cNvPicPr>
              <a:picLocks noChangeAspect="1"/>
            </p:cNvPicPr>
            <p:nvPr/>
          </p:nvPicPr>
          <p:blipFill>
            <a:blip r:embed="rId3"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4520952" y="2276872"/>
              <a:ext cx="579581" cy="579581"/>
            </a:xfrm>
            <a:prstGeom prst="rect">
              <a:avLst/>
            </a:prstGeom>
          </p:spPr>
        </p:pic>
        <p:sp>
          <p:nvSpPr>
            <p:cNvPr id="8" name="Rounded Rectangle 7"/>
            <p:cNvSpPr/>
            <p:nvPr/>
          </p:nvSpPr>
          <p:spPr>
            <a:xfrm>
              <a:off x="4378189" y="2308173"/>
              <a:ext cx="784937" cy="545863"/>
            </a:xfrm>
            <a:prstGeom prst="round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TextBox 21"/>
            <p:cNvSpPr txBox="1"/>
            <p:nvPr/>
          </p:nvSpPr>
          <p:spPr>
            <a:xfrm>
              <a:off x="3108694" y="1221412"/>
              <a:ext cx="3714980" cy="1015663"/>
            </a:xfrm>
            <a:prstGeom prst="rect">
              <a:avLst/>
            </a:prstGeom>
            <a:noFill/>
          </p:spPr>
          <p:txBody>
            <a:bodyPr wrap="square" rtlCol="0">
              <a:spAutoFit/>
            </a:bodyPr>
            <a:lstStyle/>
            <a:p>
              <a:pPr algn="ctr"/>
              <a:r>
                <a:rPr lang="en-US" sz="2000" dirty="0" err="1" smtClean="0"/>
                <a:t>GitHub</a:t>
              </a:r>
              <a:r>
                <a:rPr lang="en-US" sz="2000" dirty="0" smtClean="0"/>
                <a:t> assembly and annotation hosting (</a:t>
              </a:r>
              <a:r>
                <a:rPr lang="en-US" sz="2000" dirty="0" err="1" smtClean="0"/>
                <a:t>bioinformaticians</a:t>
              </a:r>
              <a:r>
                <a:rPr lang="en-US" sz="2000" dirty="0" smtClean="0"/>
                <a:t>)</a:t>
              </a:r>
              <a:endParaRPr lang="en-US" sz="2000" dirty="0"/>
            </a:p>
          </p:txBody>
        </p:sp>
      </p:grpSp>
      <p:sp>
        <p:nvSpPr>
          <p:cNvPr id="25" name="TextBox 24"/>
          <p:cNvSpPr txBox="1"/>
          <p:nvPr/>
        </p:nvSpPr>
        <p:spPr>
          <a:xfrm>
            <a:off x="5244556" y="4490923"/>
            <a:ext cx="3704760" cy="707886"/>
          </a:xfrm>
          <a:prstGeom prst="rect">
            <a:avLst/>
          </a:prstGeom>
          <a:noFill/>
        </p:spPr>
        <p:txBody>
          <a:bodyPr wrap="square" rtlCol="0">
            <a:spAutoFit/>
          </a:bodyPr>
          <a:lstStyle/>
          <a:p>
            <a:pPr algn="ctr"/>
            <a:r>
              <a:rPr lang="en-US" sz="2000" dirty="0" smtClean="0"/>
              <a:t>Assembly and annotation web-tool (bench biologists)</a:t>
            </a:r>
            <a:endParaRPr lang="en-US" sz="2000" dirty="0"/>
          </a:p>
        </p:txBody>
      </p:sp>
      <p:grpSp>
        <p:nvGrpSpPr>
          <p:cNvPr id="31" name="Group 30"/>
          <p:cNvGrpSpPr/>
          <p:nvPr/>
        </p:nvGrpSpPr>
        <p:grpSpPr>
          <a:xfrm>
            <a:off x="5189760" y="2819509"/>
            <a:ext cx="3759556" cy="708087"/>
            <a:chOff x="3221182" y="3409707"/>
            <a:chExt cx="4072853" cy="708087"/>
          </a:xfrm>
        </p:grpSpPr>
        <p:sp>
          <p:nvSpPr>
            <p:cNvPr id="9" name="Rounded Rectangle 8"/>
            <p:cNvSpPr/>
            <p:nvPr/>
          </p:nvSpPr>
          <p:spPr>
            <a:xfrm>
              <a:off x="4448944" y="3409707"/>
              <a:ext cx="632537" cy="393463"/>
            </a:xfrm>
            <a:prstGeom prst="roundRect">
              <a:avLst/>
            </a:prstGeom>
            <a:gradFill flip="none" rotWithShape="1">
              <a:gsLst>
                <a:gs pos="0">
                  <a:srgbClr val="FF6666">
                    <a:alpha val="84000"/>
                  </a:srgbClr>
                </a:gs>
                <a:gs pos="100000">
                  <a:srgbClr val="FF0000">
                    <a:alpha val="84000"/>
                  </a:srgbClr>
                </a:gs>
              </a:gsLst>
              <a:path path="circle">
                <a:fillToRect l="100000" t="100000"/>
              </a:path>
              <a:tileRect r="-100000" b="-100000"/>
            </a:gra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TextBox 25"/>
            <p:cNvSpPr txBox="1"/>
            <p:nvPr/>
          </p:nvSpPr>
          <p:spPr>
            <a:xfrm>
              <a:off x="3221182" y="3717684"/>
              <a:ext cx="4072853" cy="400110"/>
            </a:xfrm>
            <a:prstGeom prst="rect">
              <a:avLst/>
            </a:prstGeom>
            <a:noFill/>
          </p:spPr>
          <p:txBody>
            <a:bodyPr wrap="square" rtlCol="0">
              <a:spAutoFit/>
            </a:bodyPr>
            <a:lstStyle/>
            <a:p>
              <a:pPr algn="ctr"/>
              <a:r>
                <a:rPr lang="en-US" sz="2000" dirty="0" smtClean="0"/>
                <a:t>Administrative middleware</a:t>
              </a:r>
              <a:endParaRPr lang="en-US" sz="2000" dirty="0"/>
            </a:p>
          </p:txBody>
        </p:sp>
      </p:grpSp>
      <p:cxnSp>
        <p:nvCxnSpPr>
          <p:cNvPr id="37" name="Elbow Connector 36"/>
          <p:cNvCxnSpPr>
            <a:stCxn id="18" idx="2"/>
            <a:endCxn id="15" idx="1"/>
          </p:cNvCxnSpPr>
          <p:nvPr/>
        </p:nvCxnSpPr>
        <p:spPr>
          <a:xfrm rot="16200000" flipH="1">
            <a:off x="3422407" y="3289475"/>
            <a:ext cx="2829852" cy="2690138"/>
          </a:xfrm>
          <a:prstGeom prst="bentConnector2">
            <a:avLst/>
          </a:prstGeom>
          <a:ln>
            <a:headEnd type="arrow"/>
            <a:tailEnd type="arrow"/>
          </a:ln>
        </p:spPr>
        <p:style>
          <a:lnRef idx="2">
            <a:schemeClr val="accent1"/>
          </a:lnRef>
          <a:fillRef idx="0">
            <a:schemeClr val="accent1"/>
          </a:fillRef>
          <a:effectRef idx="1">
            <a:schemeClr val="accent1"/>
          </a:effectRef>
          <a:fontRef idx="minor">
            <a:schemeClr val="tx1"/>
          </a:fontRef>
        </p:style>
      </p:cxnSp>
      <p:cxnSp>
        <p:nvCxnSpPr>
          <p:cNvPr id="39" name="Straight Arrow Connector 38"/>
          <p:cNvCxnSpPr>
            <a:stCxn id="8" idx="2"/>
            <a:endCxn id="9" idx="0"/>
          </p:cNvCxnSpPr>
          <p:nvPr/>
        </p:nvCxnSpPr>
        <p:spPr>
          <a:xfrm>
            <a:off x="6596084" y="2204375"/>
            <a:ext cx="18935" cy="615134"/>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cxnSp>
        <p:nvCxnSpPr>
          <p:cNvPr id="41" name="Straight Arrow Connector 40"/>
          <p:cNvCxnSpPr/>
          <p:nvPr/>
        </p:nvCxnSpPr>
        <p:spPr>
          <a:xfrm>
            <a:off x="6691912" y="3558565"/>
            <a:ext cx="0" cy="350686"/>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cxnSp>
        <p:nvCxnSpPr>
          <p:cNvPr id="48" name="Elbow Connector 47"/>
          <p:cNvCxnSpPr>
            <a:stCxn id="15" idx="0"/>
            <a:endCxn id="9" idx="1"/>
          </p:cNvCxnSpPr>
          <p:nvPr/>
        </p:nvCxnSpPr>
        <p:spPr>
          <a:xfrm rot="16200000" flipV="1">
            <a:off x="5141336" y="4197985"/>
            <a:ext cx="2686405" cy="322918"/>
          </a:xfrm>
          <a:prstGeom prst="bentConnector4">
            <a:avLst>
              <a:gd name="adj1" fmla="val 13245"/>
              <a:gd name="adj2" fmla="val 453135"/>
            </a:avLst>
          </a:prstGeom>
          <a:ln>
            <a:tailEnd type="arrow"/>
          </a:ln>
        </p:spPr>
        <p:style>
          <a:lnRef idx="2">
            <a:schemeClr val="accent1"/>
          </a:lnRef>
          <a:fillRef idx="0">
            <a:schemeClr val="accent1"/>
          </a:fillRef>
          <a:effectRef idx="1">
            <a:schemeClr val="accent1"/>
          </a:effectRef>
          <a:fontRef idx="minor">
            <a:schemeClr val="tx1"/>
          </a:fontRef>
        </p:style>
      </p:cxnSp>
      <p:cxnSp>
        <p:nvCxnSpPr>
          <p:cNvPr id="57" name="Elbow Connector 56"/>
          <p:cNvCxnSpPr>
            <a:stCxn id="15" idx="0"/>
            <a:endCxn id="8" idx="1"/>
          </p:cNvCxnSpPr>
          <p:nvPr/>
        </p:nvCxnSpPr>
        <p:spPr>
          <a:xfrm rot="16200000" flipV="1">
            <a:off x="4554300" y="3610950"/>
            <a:ext cx="3771203" cy="412192"/>
          </a:xfrm>
          <a:prstGeom prst="bentConnector4">
            <a:avLst>
              <a:gd name="adj1" fmla="val 5714"/>
              <a:gd name="adj2" fmla="val 374291"/>
            </a:avLst>
          </a:prstGeom>
          <a:ln>
            <a:headEnd type="arrow"/>
            <a:tailEnd type="arrow"/>
          </a:ln>
        </p:spPr>
        <p:style>
          <a:lnRef idx="2">
            <a:schemeClr val="accent1"/>
          </a:lnRef>
          <a:fillRef idx="0">
            <a:schemeClr val="accent1"/>
          </a:fillRef>
          <a:effectRef idx="1">
            <a:schemeClr val="accent1"/>
          </a:effectRef>
          <a:fontRef idx="minor">
            <a:schemeClr val="tx1"/>
          </a:fontRef>
        </p:style>
      </p:cxnSp>
      <p:sp>
        <p:nvSpPr>
          <p:cNvPr id="61" name="TextBox 60"/>
          <p:cNvSpPr txBox="1"/>
          <p:nvPr/>
        </p:nvSpPr>
        <p:spPr>
          <a:xfrm>
            <a:off x="5217704" y="6384310"/>
            <a:ext cx="3503984" cy="400110"/>
          </a:xfrm>
          <a:prstGeom prst="rect">
            <a:avLst/>
          </a:prstGeom>
          <a:noFill/>
        </p:spPr>
        <p:txBody>
          <a:bodyPr wrap="square" rtlCol="0">
            <a:spAutoFit/>
          </a:bodyPr>
          <a:lstStyle/>
          <a:p>
            <a:pPr algn="ctr"/>
            <a:r>
              <a:rPr lang="en-US" sz="2000" dirty="0" smtClean="0"/>
              <a:t>Hub website and access point</a:t>
            </a:r>
            <a:endParaRPr lang="en-US" sz="2000" dirty="0"/>
          </a:p>
        </p:txBody>
      </p:sp>
      <p:sp>
        <p:nvSpPr>
          <p:cNvPr id="2" name="TextBox 1"/>
          <p:cNvSpPr txBox="1"/>
          <p:nvPr/>
        </p:nvSpPr>
        <p:spPr>
          <a:xfrm>
            <a:off x="6430899" y="3683293"/>
            <a:ext cx="786512" cy="1107996"/>
          </a:xfrm>
          <a:prstGeom prst="rect">
            <a:avLst/>
          </a:prstGeom>
          <a:noFill/>
        </p:spPr>
        <p:txBody>
          <a:bodyPr wrap="square" rtlCol="0">
            <a:spAutoFit/>
          </a:bodyPr>
          <a:lstStyle/>
          <a:p>
            <a:r>
              <a:rPr lang="en-US" sz="6600" dirty="0" smtClean="0"/>
              <a:t>?</a:t>
            </a:r>
            <a:endParaRPr lang="en-US" sz="6600" dirty="0"/>
          </a:p>
        </p:txBody>
      </p:sp>
      <p:pic>
        <p:nvPicPr>
          <p:cNvPr id="32" name="Picture 31" descr="1JW_0802v2.jpg"/>
          <p:cNvPicPr>
            <a:picLocks noChangeAspect="1"/>
          </p:cNvPicPr>
          <p:nvPr/>
        </p:nvPicPr>
        <p:blipFill rotWithShape="1">
          <a:blip r:embed="rId4" cstate="print">
            <a:alphaModFix amt="36000"/>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p:blipFill>
        <p:spPr>
          <a:xfrm>
            <a:off x="8" y="0"/>
            <a:ext cx="1521505" cy="6858000"/>
          </a:xfrm>
          <a:prstGeom prst="rect">
            <a:avLst/>
          </a:prstGeom>
        </p:spPr>
      </p:pic>
      <p:sp>
        <p:nvSpPr>
          <p:cNvPr id="27" name="TextBox 26"/>
          <p:cNvSpPr txBox="1"/>
          <p:nvPr/>
        </p:nvSpPr>
        <p:spPr>
          <a:xfrm>
            <a:off x="1" y="0"/>
            <a:ext cx="9144000" cy="461665"/>
          </a:xfrm>
          <a:prstGeom prst="rect">
            <a:avLst/>
          </a:prstGeom>
          <a:solidFill>
            <a:srgbClr val="000000"/>
          </a:solidFill>
        </p:spPr>
        <p:txBody>
          <a:bodyPr wrap="square" rtlCol="0">
            <a:spAutoFit/>
          </a:bodyPr>
          <a:lstStyle/>
          <a:p>
            <a:pPr algn="ctr"/>
            <a:r>
              <a:rPr lang="en-US" sz="2400" b="1" dirty="0" smtClean="0">
                <a:solidFill>
                  <a:srgbClr val="FFFFFF"/>
                </a:solidFill>
              </a:rPr>
              <a:t>G-</a:t>
            </a:r>
            <a:r>
              <a:rPr lang="en-US" sz="2400" b="1" dirty="0" err="1" smtClean="0">
                <a:solidFill>
                  <a:srgbClr val="FFFFFF"/>
                </a:solidFill>
              </a:rPr>
              <a:t>ny</a:t>
            </a:r>
            <a:r>
              <a:rPr lang="en-US" sz="2400" b="1" dirty="0" smtClean="0">
                <a:solidFill>
                  <a:srgbClr val="FFFFFF"/>
                </a:solidFill>
              </a:rPr>
              <a:t>-MOD  - ‘Generic not-yet-a Model Organism Database’</a:t>
            </a:r>
            <a:endParaRPr lang="en-US" sz="2400" b="1" dirty="0">
              <a:solidFill>
                <a:srgbClr val="FFFFFF"/>
              </a:solidFill>
            </a:endParaRPr>
          </a:p>
        </p:txBody>
      </p:sp>
      <p:sp>
        <p:nvSpPr>
          <p:cNvPr id="30" name="TextBox 29"/>
          <p:cNvSpPr txBox="1"/>
          <p:nvPr/>
        </p:nvSpPr>
        <p:spPr>
          <a:xfrm>
            <a:off x="1572210" y="571751"/>
            <a:ext cx="3867382" cy="707886"/>
          </a:xfrm>
          <a:prstGeom prst="rect">
            <a:avLst/>
          </a:prstGeom>
          <a:noFill/>
        </p:spPr>
        <p:txBody>
          <a:bodyPr wrap="square" rtlCol="0">
            <a:spAutoFit/>
          </a:bodyPr>
          <a:lstStyle/>
          <a:p>
            <a:r>
              <a:rPr lang="en-US" sz="2000" b="1" dirty="0" smtClean="0"/>
              <a:t>Holds data </a:t>
            </a:r>
          </a:p>
          <a:p>
            <a:r>
              <a:rPr lang="en-US" sz="2000" b="1" dirty="0" smtClean="0"/>
              <a:t>while model under construction</a:t>
            </a:r>
            <a:endParaRPr lang="en-US" sz="2000" b="1" dirty="0"/>
          </a:p>
        </p:txBody>
      </p:sp>
      <p:sp>
        <p:nvSpPr>
          <p:cNvPr id="3" name="Rectangle 2"/>
          <p:cNvSpPr/>
          <p:nvPr/>
        </p:nvSpPr>
        <p:spPr>
          <a:xfrm>
            <a:off x="1572210" y="3231988"/>
            <a:ext cx="1870712" cy="369332"/>
          </a:xfrm>
          <a:prstGeom prst="rect">
            <a:avLst/>
          </a:prstGeom>
        </p:spPr>
        <p:txBody>
          <a:bodyPr wrap="none">
            <a:spAutoFit/>
          </a:bodyPr>
          <a:lstStyle/>
          <a:p>
            <a:r>
              <a:rPr lang="en-US" b="1" dirty="0">
                <a:cs typeface="Monaco"/>
              </a:rPr>
              <a:t>ftp-</a:t>
            </a:r>
            <a:r>
              <a:rPr lang="en-US" b="1" dirty="0" err="1">
                <a:cs typeface="Monaco"/>
              </a:rPr>
              <a:t>oadb.tsl.ac.uk</a:t>
            </a:r>
            <a:endParaRPr lang="en-US" b="1" dirty="0">
              <a:cs typeface="Monaco"/>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22240499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793" name="Rectangle 1"/>
          <p:cNvSpPr>
            <a:spLocks/>
          </p:cNvSpPr>
          <p:nvPr/>
        </p:nvSpPr>
        <p:spPr bwMode="auto">
          <a:xfrm>
            <a:off x="4195609" y="-54425"/>
            <a:ext cx="1557054" cy="67710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12700" cap="flat">
                <a:solidFill>
                  <a:srgbClr val="000000"/>
                </a:solidFill>
                <a:miter lim="800000"/>
                <a:headEnd type="none" w="med" len="med"/>
                <a:tailEnd type="none" w="med" len="med"/>
              </a14:hiddenLine>
            </a:ext>
          </a:extLst>
        </p:spPr>
        <p:txBody>
          <a:bodyPr wrap="none" lIns="0" tIns="0" rIns="0" bIns="0" anchor="ctr">
            <a:spAutoFit/>
          </a:bodyPr>
          <a:lstStyle/>
          <a:p>
            <a:r>
              <a:rPr lang="en-US" sz="4400" b="1" dirty="0">
                <a:latin typeface="Helvetica"/>
                <a:ea typeface="+mj-ea"/>
                <a:cs typeface="+mj-cs"/>
              </a:rPr>
              <a:t>gee</a:t>
            </a:r>
            <a:r>
              <a:rPr lang="en-US" b="1" dirty="0">
                <a:solidFill>
                  <a:schemeClr val="tx1"/>
                </a:solidFill>
                <a:ea typeface="ＭＳ Ｐゴシック" charset="0"/>
                <a:cs typeface="Gill Sans" charset="0"/>
              </a:rPr>
              <a:t> </a:t>
            </a:r>
            <a:r>
              <a:rPr lang="en-US" sz="4400" b="1" dirty="0" err="1">
                <a:latin typeface="Helvetica"/>
                <a:ea typeface="+mj-ea"/>
                <a:cs typeface="+mj-cs"/>
              </a:rPr>
              <a:t>fu</a:t>
            </a:r>
            <a:endParaRPr lang="en-US" sz="4400" b="1" dirty="0">
              <a:latin typeface="Helvetica"/>
              <a:ea typeface="+mj-ea"/>
              <a:cs typeface="+mj-cs"/>
            </a:endParaRPr>
          </a:p>
        </p:txBody>
      </p:sp>
      <p:sp>
        <p:nvSpPr>
          <p:cNvPr id="33795" name="Rectangle 3"/>
          <p:cNvSpPr>
            <a:spLocks/>
          </p:cNvSpPr>
          <p:nvPr/>
        </p:nvSpPr>
        <p:spPr bwMode="auto">
          <a:xfrm>
            <a:off x="1788792" y="717031"/>
            <a:ext cx="7278134" cy="1846659"/>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12700" cap="flat">
                <a:solidFill>
                  <a:srgbClr val="000000"/>
                </a:solidFill>
                <a:miter lim="800000"/>
                <a:headEnd type="none" w="med" len="med"/>
                <a:tailEnd type="none" w="med" len="med"/>
              </a14:hiddenLine>
            </a:ext>
          </a:extLst>
        </p:spPr>
        <p:txBody>
          <a:bodyPr wrap="none" lIns="0" tIns="0" rIns="0" bIns="0" anchor="ctr">
            <a:spAutoFit/>
          </a:bodyPr>
          <a:lstStyle/>
          <a:p>
            <a:r>
              <a:rPr lang="en-US" sz="2000" dirty="0">
                <a:solidFill>
                  <a:schemeClr val="tx1"/>
                </a:solidFill>
                <a:ea typeface="ＭＳ Ｐゴシック" charset="0"/>
                <a:cs typeface="Gill Sans" charset="0"/>
              </a:rPr>
              <a:t>portable feature </a:t>
            </a:r>
            <a:r>
              <a:rPr lang="en-US" sz="2000" dirty="0" smtClean="0">
                <a:solidFill>
                  <a:schemeClr val="tx1"/>
                </a:solidFill>
                <a:ea typeface="ＭＳ Ｐゴシック" charset="0"/>
                <a:cs typeface="Gill Sans" charset="0"/>
              </a:rPr>
              <a:t>and assembly versioning database</a:t>
            </a:r>
          </a:p>
          <a:p>
            <a:endParaRPr lang="en-US" sz="2000" dirty="0" smtClean="0">
              <a:ea typeface="ＭＳ Ｐゴシック" charset="0"/>
              <a:cs typeface="Gill Sans" charset="0"/>
            </a:endParaRPr>
          </a:p>
          <a:p>
            <a:r>
              <a:rPr lang="en-US" sz="2000" dirty="0" err="1" smtClean="0">
                <a:solidFill>
                  <a:schemeClr val="tx1"/>
                </a:solidFill>
                <a:ea typeface="ＭＳ Ｐゴシック" charset="0"/>
                <a:cs typeface="Gill Sans" charset="0"/>
              </a:rPr>
              <a:t>RESTful</a:t>
            </a:r>
            <a:r>
              <a:rPr lang="en-US" sz="2000" dirty="0" smtClean="0">
                <a:solidFill>
                  <a:schemeClr val="tx1"/>
                </a:solidFill>
                <a:ea typeface="ＭＳ Ｐゴシック" charset="0"/>
                <a:cs typeface="Gill Sans" charset="0"/>
              </a:rPr>
              <a:t> API – script access</a:t>
            </a:r>
          </a:p>
          <a:p>
            <a:endParaRPr lang="en-US" sz="2000" dirty="0">
              <a:solidFill>
                <a:schemeClr val="tx1"/>
              </a:solidFill>
              <a:ea typeface="ＭＳ Ｐゴシック" charset="0"/>
              <a:cs typeface="Gill Sans" charset="0"/>
            </a:endParaRPr>
          </a:p>
          <a:p>
            <a:r>
              <a:rPr lang="en-US" sz="2000" dirty="0" smtClean="0">
                <a:ea typeface="ＭＳ Ｐゴシック" charset="0"/>
                <a:cs typeface="Gill Sans" charset="0"/>
              </a:rPr>
              <a:t>Works well for small groups of biologists</a:t>
            </a:r>
          </a:p>
          <a:p>
            <a:r>
              <a:rPr lang="en-US" sz="2000" dirty="0" smtClean="0">
                <a:ea typeface="ＭＳ Ｐゴシック" charset="0"/>
                <a:cs typeface="Gill Sans" charset="0"/>
              </a:rPr>
              <a:t>Very small internal tool – not yet ready for primetime, but lightweight</a:t>
            </a:r>
            <a:endParaRPr lang="en-US" sz="2000" dirty="0">
              <a:solidFill>
                <a:schemeClr val="tx1"/>
              </a:solidFill>
              <a:ea typeface="ＭＳ Ｐゴシック" charset="0"/>
              <a:cs typeface="Gill Sans" charset="0"/>
            </a:endParaRPr>
          </a:p>
        </p:txBody>
      </p:sp>
      <p:pic>
        <p:nvPicPr>
          <p:cNvPr id="33797" name="Picture 5"/>
          <p:cNvPicPr>
            <a:picLocks noChangeAspect="1" noChangeArrowheads="1"/>
          </p:cNvPicPr>
          <p:nvPr/>
        </p:nvPicPr>
        <p:blipFill>
          <a:blip r:embed="rId3"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a:fillRect/>
          </a:stretch>
        </p:blipFill>
        <p:spPr bwMode="auto">
          <a:xfrm>
            <a:off x="3908727" y="2643425"/>
            <a:ext cx="2232422" cy="2232422"/>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12700" cap="flat">
                <a:solidFill>
                  <a:srgbClr val="000000"/>
                </a:solidFill>
                <a:miter lim="800000"/>
                <a:headEnd/>
                <a:tailEnd/>
              </a14:hiddenLine>
            </a:ext>
          </a:extLst>
        </p:spPr>
      </p:pic>
      <p:sp>
        <p:nvSpPr>
          <p:cNvPr id="33798" name="Rectangle 6"/>
          <p:cNvSpPr>
            <a:spLocks/>
          </p:cNvSpPr>
          <p:nvPr/>
        </p:nvSpPr>
        <p:spPr bwMode="auto">
          <a:xfrm>
            <a:off x="3377096" y="4949526"/>
            <a:ext cx="3143739" cy="369332"/>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12700" cap="flat">
                <a:solidFill>
                  <a:srgbClr val="000000"/>
                </a:solidFill>
                <a:miter lim="800000"/>
                <a:headEnd type="none" w="med" len="med"/>
                <a:tailEnd type="none" w="med" len="med"/>
              </a14:hiddenLine>
            </a:ext>
          </a:extLst>
        </p:spPr>
        <p:txBody>
          <a:bodyPr wrap="none" lIns="0" tIns="0" rIns="0" bIns="0" anchor="ctr">
            <a:spAutoFit/>
          </a:bodyPr>
          <a:lstStyle/>
          <a:p>
            <a:r>
              <a:rPr lang="en-US" sz="2400" b="1" dirty="0" err="1">
                <a:solidFill>
                  <a:schemeClr val="tx1"/>
                </a:solidFill>
                <a:ea typeface="ＭＳ Ｐゴシック" charset="0"/>
                <a:cs typeface="Gill Sans" charset="0"/>
              </a:rPr>
              <a:t>github.com</a:t>
            </a:r>
            <a:r>
              <a:rPr lang="en-US" sz="2400" b="1" dirty="0">
                <a:solidFill>
                  <a:schemeClr val="tx1"/>
                </a:solidFill>
                <a:ea typeface="ＭＳ Ｐゴシック" charset="0"/>
                <a:cs typeface="Gill Sans" charset="0"/>
              </a:rPr>
              <a:t>/</a:t>
            </a:r>
            <a:r>
              <a:rPr lang="en-US" sz="2400" b="1" dirty="0" err="1">
                <a:solidFill>
                  <a:schemeClr val="tx1"/>
                </a:solidFill>
                <a:ea typeface="ＭＳ Ｐゴシック" charset="0"/>
                <a:cs typeface="Gill Sans" charset="0"/>
              </a:rPr>
              <a:t>danmaclean</a:t>
            </a:r>
            <a:endParaRPr lang="en-US" sz="2400" b="1" dirty="0">
              <a:solidFill>
                <a:schemeClr val="tx1"/>
              </a:solidFill>
              <a:ea typeface="ＭＳ Ｐゴシック" charset="0"/>
              <a:cs typeface="Gill Sans" charset="0"/>
            </a:endParaRPr>
          </a:p>
        </p:txBody>
      </p:sp>
      <p:pic>
        <p:nvPicPr>
          <p:cNvPr id="7" name="Picture 6" descr="1JW_0802v2.jpg"/>
          <p:cNvPicPr>
            <a:picLocks noChangeAspect="1"/>
          </p:cNvPicPr>
          <p:nvPr/>
        </p:nvPicPr>
        <p:blipFill rotWithShape="1">
          <a:blip r:embed="rId4" cstate="print">
            <a:alphaModFix amt="36000"/>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p:blipFill>
        <p:spPr>
          <a:xfrm>
            <a:off x="8" y="0"/>
            <a:ext cx="1521505" cy="6858000"/>
          </a:xfrm>
          <a:prstGeom prst="rect">
            <a:avLst/>
          </a:prstGeom>
        </p:spPr>
      </p:pic>
      <p:pic>
        <p:nvPicPr>
          <p:cNvPr id="8" name="Picture 7"/>
          <p:cNvPicPr>
            <a:picLocks noChangeAspect="1"/>
          </p:cNvPicPr>
          <p:nvPr/>
        </p:nvPicPr>
        <p:blipFill rotWithShape="1">
          <a:blip r:embed="rId5"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p:blipFill>
        <p:spPr>
          <a:xfrm>
            <a:off x="7570453" y="199233"/>
            <a:ext cx="1344753" cy="1431994"/>
          </a:xfrm>
          <a:prstGeom prst="rect">
            <a:avLst/>
          </a:prstGeom>
        </p:spPr>
      </p:pic>
      <p:sp>
        <p:nvSpPr>
          <p:cNvPr id="2" name="TextBox 1"/>
          <p:cNvSpPr txBox="1"/>
          <p:nvPr/>
        </p:nvSpPr>
        <p:spPr>
          <a:xfrm>
            <a:off x="7534262" y="1631227"/>
            <a:ext cx="1484113" cy="369332"/>
          </a:xfrm>
          <a:prstGeom prst="rect">
            <a:avLst/>
          </a:prstGeom>
          <a:noFill/>
        </p:spPr>
        <p:txBody>
          <a:bodyPr wrap="none" rtlCol="0">
            <a:spAutoFit/>
          </a:bodyPr>
          <a:lstStyle/>
          <a:p>
            <a:r>
              <a:rPr lang="en-US" b="1" dirty="0" smtClean="0"/>
              <a:t>Dan MacLean</a:t>
            </a:r>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464198841"/>
      </p:ext>
    </p:extLst>
  </p:cSld>
  <p:clrMapOvr>
    <a:masterClrMapping/>
  </p:clrMapOvr>
  <mc:AlternateContent>
    <mc:Choice xmlns="" xmlns:a="http://schemas.openxmlformats.org/drawingml/2006/main" xmlns:r="http://schemas.openxmlformats.org/officeDocument/2006/relationships" xmlns:p="http://schemas.openxmlformats.org/presentationml/2006/main" xmlns:p14="http://schemas.microsoft.com/office/powerpoint/2010/main" xmlns:mc="http://schemas.openxmlformats.org/markup-compatibility/2006" xmlns:mv="urn:schemas-microsoft-com:mac:vml" Requires="p14">
      <p:transition spd="slow" p14:dur="2000"/>
    </mc:Choice>
    <mc:Fallback>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697" name="Rectangle 1"/>
          <p:cNvSpPr>
            <a:spLocks/>
          </p:cNvSpPr>
          <p:nvPr/>
        </p:nvSpPr>
        <p:spPr bwMode="auto">
          <a:xfrm>
            <a:off x="1486888" y="219649"/>
            <a:ext cx="5947128" cy="67710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12700" cap="flat">
                <a:solidFill>
                  <a:srgbClr val="000000"/>
                </a:solidFill>
                <a:miter lim="800000"/>
                <a:headEnd type="none" w="med" len="med"/>
                <a:tailEnd type="none" w="med" len="med"/>
              </a14:hiddenLine>
            </a:ext>
          </a:extLst>
        </p:spPr>
        <p:txBody>
          <a:bodyPr wrap="none" lIns="0" tIns="0" rIns="0" bIns="0" anchor="ctr">
            <a:spAutoFit/>
          </a:bodyPr>
          <a:lstStyle/>
          <a:p>
            <a:r>
              <a:rPr lang="en-US" sz="4400" b="1" dirty="0" smtClean="0">
                <a:latin typeface="Helvetica"/>
                <a:ea typeface="+mj-ea"/>
                <a:cs typeface="+mj-cs"/>
              </a:rPr>
              <a:t>gee</a:t>
            </a:r>
            <a:r>
              <a:rPr lang="en-US" b="1" dirty="0" smtClean="0">
                <a:solidFill>
                  <a:schemeClr val="tx1"/>
                </a:solidFill>
                <a:ea typeface="ＭＳ Ｐゴシック" charset="0"/>
                <a:cs typeface="Gill Sans" charset="0"/>
              </a:rPr>
              <a:t> </a:t>
            </a:r>
            <a:r>
              <a:rPr lang="en-US" sz="4400" b="1" dirty="0" err="1">
                <a:latin typeface="Helvetica"/>
                <a:ea typeface="+mj-ea"/>
                <a:cs typeface="+mj-cs"/>
              </a:rPr>
              <a:t>fu</a:t>
            </a:r>
            <a:r>
              <a:rPr lang="en-US" sz="4400" b="1" dirty="0">
                <a:latin typeface="Helvetica"/>
                <a:ea typeface="+mj-ea"/>
                <a:cs typeface="+mj-cs"/>
              </a:rPr>
              <a:t> - </a:t>
            </a:r>
            <a:r>
              <a:rPr lang="ja-JP" altLang="en-US" sz="4400" b="1" dirty="0">
                <a:latin typeface="Helvetica"/>
                <a:ea typeface="+mj-ea"/>
                <a:cs typeface="+mj-cs"/>
              </a:rPr>
              <a:t>‘</a:t>
            </a:r>
            <a:r>
              <a:rPr lang="en-US" sz="4400" b="1" dirty="0">
                <a:latin typeface="Helvetica"/>
                <a:ea typeface="+mj-ea"/>
                <a:cs typeface="+mj-cs"/>
              </a:rPr>
              <a:t>experiments</a:t>
            </a:r>
            <a:r>
              <a:rPr lang="ja-JP" altLang="en-US" sz="4400" b="1" dirty="0">
                <a:latin typeface="Helvetica"/>
                <a:ea typeface="+mj-ea"/>
                <a:cs typeface="+mj-cs"/>
              </a:rPr>
              <a:t>’</a:t>
            </a:r>
            <a:endParaRPr lang="en-US" sz="4400" b="1" dirty="0">
              <a:latin typeface="Helvetica"/>
              <a:ea typeface="+mj-ea"/>
              <a:cs typeface="+mj-cs"/>
            </a:endParaRPr>
          </a:p>
        </p:txBody>
      </p:sp>
      <p:pic>
        <p:nvPicPr>
          <p:cNvPr id="2" name="Picture 1"/>
          <p:cNvPicPr>
            <a:picLocks noChangeAspect="1"/>
          </p:cNvPicPr>
          <p:nvPr/>
        </p:nvPicPr>
        <p:blipFill rotWithShape="1">
          <a:blip r:embed="rId3"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r="22609"/>
          <a:stretch/>
        </p:blipFill>
        <p:spPr>
          <a:xfrm>
            <a:off x="-1" y="1163574"/>
            <a:ext cx="9144001" cy="3844757"/>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197193615"/>
      </p:ext>
    </p:extLst>
  </p:cSld>
  <p:clrMapOvr>
    <a:masterClrMapping/>
  </p:clrMapOvr>
  <mc:AlternateContent>
    <mc:Choice xmlns="" xmlns:a="http://schemas.openxmlformats.org/drawingml/2006/main" xmlns:r="http://schemas.openxmlformats.org/officeDocument/2006/relationships" xmlns:p="http://schemas.openxmlformats.org/presentationml/2006/main" xmlns:p14="http://schemas.microsoft.com/office/powerpoint/2010/main" xmlns:mc="http://schemas.openxmlformats.org/markup-compatibility/2006" xmlns:mv="urn:schemas-microsoft-com:mac:vml" Requires="p14">
      <p:transition spd="slow" p14:dur="2000"/>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721" name="Rectangle 1"/>
          <p:cNvSpPr>
            <a:spLocks/>
          </p:cNvSpPr>
          <p:nvPr/>
        </p:nvSpPr>
        <p:spPr bwMode="auto">
          <a:xfrm>
            <a:off x="2406444" y="162012"/>
            <a:ext cx="3970576" cy="67710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12700" cap="flat">
                <a:solidFill>
                  <a:srgbClr val="000000"/>
                </a:solidFill>
                <a:miter lim="800000"/>
                <a:headEnd type="none" w="med" len="med"/>
                <a:tailEnd type="none" w="med" len="med"/>
              </a14:hiddenLine>
            </a:ext>
          </a:extLst>
        </p:spPr>
        <p:txBody>
          <a:bodyPr wrap="none" lIns="0" tIns="0" rIns="0" bIns="0" anchor="ctr">
            <a:spAutoFit/>
          </a:bodyPr>
          <a:lstStyle/>
          <a:p>
            <a:r>
              <a:rPr lang="en-US" sz="4400" b="1" dirty="0">
                <a:latin typeface="Helvetica"/>
                <a:ea typeface="+mj-ea"/>
                <a:cs typeface="+mj-cs"/>
              </a:rPr>
              <a:t>gee</a:t>
            </a:r>
            <a:r>
              <a:rPr lang="en-US" b="1" dirty="0">
                <a:solidFill>
                  <a:schemeClr val="tx1"/>
                </a:solidFill>
                <a:ea typeface="ＭＳ Ｐゴシック" charset="0"/>
                <a:cs typeface="Gill Sans" charset="0"/>
              </a:rPr>
              <a:t> </a:t>
            </a:r>
            <a:r>
              <a:rPr lang="en-US" sz="4400" b="1" dirty="0" err="1">
                <a:latin typeface="Helvetica"/>
                <a:ea typeface="+mj-ea"/>
                <a:cs typeface="+mj-cs"/>
              </a:rPr>
              <a:t>fu</a:t>
            </a:r>
            <a:r>
              <a:rPr lang="en-US" sz="4400" b="1" dirty="0">
                <a:latin typeface="Helvetica"/>
                <a:ea typeface="+mj-ea"/>
                <a:cs typeface="+mj-cs"/>
              </a:rPr>
              <a:t> - </a:t>
            </a:r>
            <a:r>
              <a:rPr lang="ja-JP" altLang="en-US" sz="4400" b="1" dirty="0">
                <a:latin typeface="Helvetica"/>
                <a:ea typeface="+mj-ea"/>
                <a:cs typeface="+mj-cs"/>
              </a:rPr>
              <a:t>‘</a:t>
            </a:r>
            <a:r>
              <a:rPr lang="en-US" sz="4400" b="1" dirty="0">
                <a:latin typeface="Helvetica"/>
                <a:ea typeface="+mj-ea"/>
                <a:cs typeface="+mj-cs"/>
              </a:rPr>
              <a:t>tools</a:t>
            </a:r>
            <a:r>
              <a:rPr lang="ja-JP" altLang="en-US" sz="4400" b="1" dirty="0">
                <a:latin typeface="Helvetica"/>
                <a:ea typeface="+mj-ea"/>
                <a:cs typeface="+mj-cs"/>
              </a:rPr>
              <a:t>’</a:t>
            </a:r>
            <a:endParaRPr lang="en-US" sz="4400" b="1" dirty="0">
              <a:latin typeface="Helvetica"/>
              <a:ea typeface="+mj-ea"/>
              <a:cs typeface="+mj-cs"/>
            </a:endParaRPr>
          </a:p>
        </p:txBody>
      </p:sp>
      <p:pic>
        <p:nvPicPr>
          <p:cNvPr id="2" name="Picture 1"/>
          <p:cNvPicPr>
            <a:picLocks noChangeAspect="1"/>
          </p:cNvPicPr>
          <p:nvPr/>
        </p:nvPicPr>
        <p:blipFill>
          <a:blip r:embed="rId3"/>
          <a:stretch>
            <a:fillRect/>
          </a:stretch>
        </p:blipFill>
        <p:spPr>
          <a:xfrm>
            <a:off x="0" y="940013"/>
            <a:ext cx="9144000" cy="5539236"/>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721981864"/>
      </p:ext>
    </p:extLst>
  </p:cSld>
  <p:clrMapOvr>
    <a:masterClrMapping/>
  </p:clrMapOvr>
  <mc:AlternateContent>
    <mc:Choice xmlns="" xmlns:a="http://schemas.openxmlformats.org/drawingml/2006/main" xmlns:r="http://schemas.openxmlformats.org/officeDocument/2006/relationships" xmlns:p="http://schemas.openxmlformats.org/presentationml/2006/main" xmlns:p14="http://schemas.microsoft.com/office/powerpoint/2010/main" xmlns:mc="http://schemas.openxmlformats.org/markup-compatibility/2006" xmlns:mv="urn:schemas-microsoft-com:mac:vml" Requires="p14">
      <p:transition spd="slow" p14:dur="2000"/>
    </mc:Choice>
    <mc:Fallback>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81419" y="957922"/>
            <a:ext cx="8962581" cy="5900078"/>
          </a:xfrm>
          <a:prstGeom prst="rect">
            <a:avLst/>
          </a:prstGeom>
        </p:spPr>
      </p:pic>
      <p:sp>
        <p:nvSpPr>
          <p:cNvPr id="5" name="Rectangle 1"/>
          <p:cNvSpPr>
            <a:spLocks noGrp="1"/>
          </p:cNvSpPr>
          <p:nvPr>
            <p:ph type="title"/>
          </p:nvPr>
        </p:nvSpPr>
        <p:spPr bwMode="auto">
          <a:xfrm>
            <a:off x="2549023" y="235431"/>
            <a:ext cx="4045954" cy="67710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12700" cap="flat">
                <a:solidFill>
                  <a:srgbClr val="000000"/>
                </a:solidFill>
                <a:miter lim="800000"/>
                <a:headEnd type="none" w="med" len="med"/>
                <a:tailEnd type="none" w="med" len="med"/>
              </a14:hiddenLine>
            </a:ext>
          </a:extLst>
        </p:spPr>
        <p:txBody>
          <a:bodyPr wrap="none" lIns="0" tIns="0" rIns="0" bIns="0" anchor="ctr">
            <a:spAutoFit/>
          </a:bodyPr>
          <a:lstStyle/>
          <a:p>
            <a:r>
              <a:rPr lang="en-US" sz="4400" b="1" dirty="0">
                <a:latin typeface="Helvetica"/>
              </a:rPr>
              <a:t>gee</a:t>
            </a:r>
            <a:r>
              <a:rPr lang="en-US" b="1" dirty="0">
                <a:solidFill>
                  <a:schemeClr val="tx1"/>
                </a:solidFill>
                <a:ea typeface="ＭＳ Ｐゴシック" charset="0"/>
                <a:cs typeface="Gill Sans" charset="0"/>
              </a:rPr>
              <a:t> </a:t>
            </a:r>
            <a:r>
              <a:rPr lang="en-US" sz="4400" b="1" dirty="0" err="1">
                <a:latin typeface="Helvetica"/>
              </a:rPr>
              <a:t>fu</a:t>
            </a:r>
            <a:r>
              <a:rPr lang="en-US" sz="4400" b="1" dirty="0">
                <a:latin typeface="Helvetica"/>
              </a:rPr>
              <a:t> - </a:t>
            </a:r>
            <a:r>
              <a:rPr lang="ja-JP" altLang="en-US" sz="4400" b="1" dirty="0">
                <a:latin typeface="Helvetica"/>
              </a:rPr>
              <a:t>‘</a:t>
            </a:r>
            <a:r>
              <a:rPr lang="en-US" sz="4400" b="1" dirty="0">
                <a:latin typeface="Helvetica"/>
              </a:rPr>
              <a:t>tools</a:t>
            </a:r>
            <a:r>
              <a:rPr lang="ja-JP" altLang="en-US" sz="4400" b="1" dirty="0">
                <a:latin typeface="Helvetica"/>
              </a:rPr>
              <a:t>’</a:t>
            </a:r>
            <a:endParaRPr lang="en-US" sz="4400" b="1" dirty="0">
              <a:latin typeface="Helvetica"/>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1348028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034" name="Picture 10" descr="http://www.trees-online.co.uk/images/Fraxinus-Excelsior-leaves.jpg"/>
          <p:cNvPicPr>
            <a:picLocks noChangeAspect="1" noChangeArrowheads="1"/>
          </p:cNvPicPr>
          <p:nvPr/>
        </p:nvPicPr>
        <p:blipFill>
          <a:blip r:embed="rId3" cstate="print"/>
          <a:srcRect/>
          <a:stretch>
            <a:fillRect/>
          </a:stretch>
        </p:blipFill>
        <p:spPr bwMode="auto">
          <a:xfrm>
            <a:off x="5544616" y="834293"/>
            <a:ext cx="3419872" cy="3360763"/>
          </a:xfrm>
          <a:prstGeom prst="rect">
            <a:avLst/>
          </a:prstGeom>
          <a:noFill/>
        </p:spPr>
      </p:pic>
      <p:pic>
        <p:nvPicPr>
          <p:cNvPr id="1036" name="Picture 12" descr="http://www.habitas.org.uk/flora/images/big/3949.jpg"/>
          <p:cNvPicPr>
            <a:picLocks noChangeAspect="1" noChangeArrowheads="1"/>
          </p:cNvPicPr>
          <p:nvPr/>
        </p:nvPicPr>
        <p:blipFill>
          <a:blip r:embed="rId4"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a:fillRect/>
          </a:stretch>
        </p:blipFill>
        <p:spPr bwMode="auto">
          <a:xfrm>
            <a:off x="-36512" y="834293"/>
            <a:ext cx="5400600" cy="6123099"/>
          </a:xfrm>
          <a:prstGeom prst="rect">
            <a:avLst/>
          </a:prstGeom>
          <a:noFill/>
        </p:spPr>
      </p:pic>
      <p:sp>
        <p:nvSpPr>
          <p:cNvPr id="10" name="TextBox 9"/>
          <p:cNvSpPr txBox="1"/>
          <p:nvPr/>
        </p:nvSpPr>
        <p:spPr>
          <a:xfrm>
            <a:off x="323528" y="44624"/>
            <a:ext cx="7310417" cy="707886"/>
          </a:xfrm>
          <a:prstGeom prst="rect">
            <a:avLst/>
          </a:prstGeom>
          <a:noFill/>
        </p:spPr>
        <p:txBody>
          <a:bodyPr wrap="none" rtlCol="0">
            <a:spAutoFit/>
          </a:bodyPr>
          <a:lstStyle/>
          <a:p>
            <a:r>
              <a:rPr lang="en-GB" sz="4000" b="1" i="1" dirty="0" smtClean="0">
                <a:latin typeface="Arial" pitchFamily="34" charset="0"/>
                <a:cs typeface="Arial" pitchFamily="34" charset="0"/>
              </a:rPr>
              <a:t>Ash</a:t>
            </a:r>
            <a:r>
              <a:rPr lang="en-GB" sz="4000" b="1" dirty="0" smtClean="0">
                <a:latin typeface="Arial" pitchFamily="34" charset="0"/>
                <a:cs typeface="Arial" pitchFamily="34" charset="0"/>
              </a:rPr>
              <a:t> tree (</a:t>
            </a:r>
            <a:r>
              <a:rPr lang="en-GB" sz="4000" b="1" i="1" dirty="0" err="1" smtClean="0">
                <a:latin typeface="Arial" pitchFamily="34" charset="0"/>
                <a:cs typeface="Arial" pitchFamily="34" charset="0"/>
              </a:rPr>
              <a:t>Fraxinus</a:t>
            </a:r>
            <a:r>
              <a:rPr lang="en-GB" sz="4000" b="1" i="1" dirty="0" smtClean="0">
                <a:latin typeface="Arial" pitchFamily="34" charset="0"/>
                <a:cs typeface="Arial" pitchFamily="34" charset="0"/>
              </a:rPr>
              <a:t> Excelsior</a:t>
            </a:r>
            <a:r>
              <a:rPr lang="en-GB" sz="4000" b="1" dirty="0" smtClean="0">
                <a:latin typeface="Arial" pitchFamily="34" charset="0"/>
                <a:cs typeface="Arial" pitchFamily="34" charset="0"/>
              </a:rPr>
              <a:t>)    </a:t>
            </a:r>
            <a:endParaRPr lang="en-GB" sz="4000" b="1" dirty="0">
              <a:latin typeface="Arial" pitchFamily="34" charset="0"/>
              <a:cs typeface="Arial" pitchFamily="34" charset="0"/>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66245645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Rectangle 1"/>
          <p:cNvSpPr>
            <a:spLocks noGrp="1"/>
          </p:cNvSpPr>
          <p:nvPr>
            <p:ph type="title"/>
          </p:nvPr>
        </p:nvSpPr>
        <p:spPr bwMode="auto">
          <a:xfrm>
            <a:off x="2549023" y="235431"/>
            <a:ext cx="4045954" cy="67710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12700" cap="flat">
                <a:solidFill>
                  <a:srgbClr val="000000"/>
                </a:solidFill>
                <a:miter lim="800000"/>
                <a:headEnd type="none" w="med" len="med"/>
                <a:tailEnd type="none" w="med" len="med"/>
              </a14:hiddenLine>
            </a:ext>
          </a:extLst>
        </p:spPr>
        <p:txBody>
          <a:bodyPr wrap="none" lIns="0" tIns="0" rIns="0" bIns="0" anchor="ctr">
            <a:spAutoFit/>
          </a:bodyPr>
          <a:lstStyle/>
          <a:p>
            <a:r>
              <a:rPr lang="en-US" sz="4400" b="1" dirty="0">
                <a:latin typeface="Helvetica"/>
              </a:rPr>
              <a:t>gee</a:t>
            </a:r>
            <a:r>
              <a:rPr lang="en-US" b="1" dirty="0">
                <a:solidFill>
                  <a:schemeClr val="tx1"/>
                </a:solidFill>
                <a:ea typeface="ＭＳ Ｐゴシック" charset="0"/>
                <a:cs typeface="Gill Sans" charset="0"/>
              </a:rPr>
              <a:t> </a:t>
            </a:r>
            <a:r>
              <a:rPr lang="en-US" sz="4400" b="1" dirty="0" err="1">
                <a:latin typeface="Helvetica"/>
              </a:rPr>
              <a:t>fu</a:t>
            </a:r>
            <a:r>
              <a:rPr lang="en-US" sz="4400" b="1" dirty="0">
                <a:latin typeface="Helvetica"/>
              </a:rPr>
              <a:t> - </a:t>
            </a:r>
            <a:r>
              <a:rPr lang="ja-JP" altLang="en-US" sz="4400" b="1" dirty="0">
                <a:latin typeface="Helvetica"/>
              </a:rPr>
              <a:t>‘</a:t>
            </a:r>
            <a:r>
              <a:rPr lang="en-US" sz="4400" b="1" dirty="0">
                <a:latin typeface="Helvetica"/>
              </a:rPr>
              <a:t>tools</a:t>
            </a:r>
            <a:r>
              <a:rPr lang="ja-JP" altLang="en-US" sz="4400" b="1" dirty="0">
                <a:latin typeface="Helvetica"/>
              </a:rPr>
              <a:t>’</a:t>
            </a:r>
            <a:endParaRPr lang="en-US" sz="4400" b="1" dirty="0">
              <a:latin typeface="Helvetica"/>
            </a:endParaRPr>
          </a:p>
        </p:txBody>
      </p:sp>
      <p:pic>
        <p:nvPicPr>
          <p:cNvPr id="2" name="Picture 1"/>
          <p:cNvPicPr>
            <a:picLocks noChangeAspect="1"/>
          </p:cNvPicPr>
          <p:nvPr/>
        </p:nvPicPr>
        <p:blipFill>
          <a:blip r:embed="rId3"/>
          <a:stretch>
            <a:fillRect/>
          </a:stretch>
        </p:blipFill>
        <p:spPr>
          <a:xfrm>
            <a:off x="862785" y="997894"/>
            <a:ext cx="6438980" cy="5860106"/>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48043839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2769" name="Rectangle 1"/>
          <p:cNvSpPr>
            <a:spLocks/>
          </p:cNvSpPr>
          <p:nvPr/>
        </p:nvSpPr>
        <p:spPr bwMode="auto">
          <a:xfrm>
            <a:off x="2736011" y="109343"/>
            <a:ext cx="4378340" cy="67710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12700" cap="flat">
                <a:solidFill>
                  <a:srgbClr val="000000"/>
                </a:solidFill>
                <a:miter lim="800000"/>
                <a:headEnd type="none" w="med" len="med"/>
                <a:tailEnd type="none" w="med" len="med"/>
              </a14:hiddenLine>
            </a:ext>
          </a:extLst>
        </p:spPr>
        <p:txBody>
          <a:bodyPr wrap="none" lIns="0" tIns="0" rIns="0" bIns="0" anchor="ctr">
            <a:spAutoFit/>
          </a:bodyPr>
          <a:lstStyle/>
          <a:p>
            <a:r>
              <a:rPr lang="en-US" sz="4400" b="1" dirty="0">
                <a:latin typeface="Helvetica"/>
                <a:ea typeface="+mj-ea"/>
                <a:cs typeface="+mj-cs"/>
              </a:rPr>
              <a:t>gee</a:t>
            </a:r>
            <a:r>
              <a:rPr lang="en-US" b="1" dirty="0">
                <a:solidFill>
                  <a:schemeClr val="tx1"/>
                </a:solidFill>
                <a:ea typeface="ＭＳ Ｐゴシック" charset="0"/>
                <a:cs typeface="Gill Sans" charset="0"/>
              </a:rPr>
              <a:t> </a:t>
            </a:r>
            <a:r>
              <a:rPr lang="en-US" sz="4400" b="1" dirty="0" err="1">
                <a:latin typeface="Helvetica"/>
                <a:ea typeface="+mj-ea"/>
                <a:cs typeface="+mj-cs"/>
              </a:rPr>
              <a:t>fu</a:t>
            </a:r>
            <a:r>
              <a:rPr lang="en-US" sz="4400" b="1" dirty="0">
                <a:latin typeface="Helvetica"/>
                <a:ea typeface="+mj-ea"/>
                <a:cs typeface="+mj-cs"/>
              </a:rPr>
              <a:t>  </a:t>
            </a:r>
            <a:r>
              <a:rPr lang="en-US" sz="4400" b="1" dirty="0" smtClean="0">
                <a:latin typeface="Helvetica"/>
                <a:ea typeface="+mj-ea"/>
                <a:cs typeface="+mj-cs"/>
              </a:rPr>
              <a:t>browsing</a:t>
            </a:r>
            <a:endParaRPr lang="en-US" b="1" dirty="0">
              <a:solidFill>
                <a:schemeClr val="tx1"/>
              </a:solidFill>
              <a:ea typeface="ＭＳ Ｐゴシック" charset="0"/>
              <a:cs typeface="Gill Sans" charset="0"/>
            </a:endParaRPr>
          </a:p>
        </p:txBody>
      </p:sp>
      <p:pic>
        <p:nvPicPr>
          <p:cNvPr id="2" name="Picture 1"/>
          <p:cNvPicPr>
            <a:picLocks noChangeAspect="1"/>
          </p:cNvPicPr>
          <p:nvPr/>
        </p:nvPicPr>
        <p:blipFill>
          <a:blip r:embed="rId3"/>
          <a:stretch>
            <a:fillRect/>
          </a:stretch>
        </p:blipFill>
        <p:spPr>
          <a:xfrm>
            <a:off x="0" y="1502307"/>
            <a:ext cx="9144000" cy="3089723"/>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621670757"/>
      </p:ext>
    </p:extLst>
  </p:cSld>
  <p:clrMapOvr>
    <a:masterClrMapping/>
  </p:clrMapOvr>
  <mc:AlternateContent>
    <mc:Choice xmlns="" xmlns:a="http://schemas.openxmlformats.org/drawingml/2006/main" xmlns:r="http://schemas.openxmlformats.org/officeDocument/2006/relationships" xmlns:p="http://schemas.openxmlformats.org/presentationml/2006/main" xmlns:p14="http://schemas.microsoft.com/office/powerpoint/2010/main" xmlns:mc="http://schemas.openxmlformats.org/markup-compatibility/2006" xmlns:mv="urn:schemas-microsoft-com:mac:vml" Requires="p14">
      <p:transition spd="slow" p14:dur="2000"/>
    </mc:Choice>
    <mc:Fallback>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020276" y="3803"/>
            <a:ext cx="8229600" cy="1143000"/>
          </a:xfrm>
        </p:spPr>
        <p:txBody>
          <a:bodyPr/>
          <a:lstStyle/>
          <a:p>
            <a:r>
              <a:rPr lang="en-US" b="1" dirty="0" smtClean="0"/>
              <a:t>Right now- we’re building this</a:t>
            </a:r>
            <a:endParaRPr lang="en-US" b="1" dirty="0"/>
          </a:p>
        </p:txBody>
      </p:sp>
      <p:sp>
        <p:nvSpPr>
          <p:cNvPr id="3" name="Content Placeholder 2"/>
          <p:cNvSpPr>
            <a:spLocks noGrp="1"/>
          </p:cNvSpPr>
          <p:nvPr>
            <p:ph idx="1"/>
          </p:nvPr>
        </p:nvSpPr>
        <p:spPr>
          <a:xfrm>
            <a:off x="1547407" y="1504346"/>
            <a:ext cx="7764313" cy="4525963"/>
          </a:xfrm>
        </p:spPr>
        <p:txBody>
          <a:bodyPr>
            <a:normAutofit fontScale="92500"/>
          </a:bodyPr>
          <a:lstStyle/>
          <a:p>
            <a:r>
              <a:rPr lang="en-US" b="1" dirty="0" smtClean="0"/>
              <a:t>But we need a good tool – </a:t>
            </a:r>
            <a:r>
              <a:rPr lang="en-US" b="1" dirty="0" err="1" smtClean="0"/>
              <a:t>WebAppollo</a:t>
            </a:r>
            <a:r>
              <a:rPr lang="en-US" b="1" dirty="0" smtClean="0"/>
              <a:t>??</a:t>
            </a:r>
          </a:p>
          <a:p>
            <a:endParaRPr lang="en-US" b="1" dirty="0" smtClean="0"/>
          </a:p>
          <a:p>
            <a:endParaRPr lang="en-US" b="1" dirty="0"/>
          </a:p>
          <a:p>
            <a:r>
              <a:rPr lang="en-US" b="1" dirty="0" smtClean="0"/>
              <a:t>We ask you now to give us suggestions </a:t>
            </a:r>
          </a:p>
          <a:p>
            <a:pPr marL="0" indent="0">
              <a:buNone/>
            </a:pPr>
            <a:r>
              <a:rPr lang="en-US" b="1" dirty="0"/>
              <a:t> </a:t>
            </a:r>
            <a:r>
              <a:rPr lang="en-US" b="1" dirty="0" smtClean="0"/>
              <a:t>   (we’re crowdsourcing you right now)</a:t>
            </a:r>
          </a:p>
          <a:p>
            <a:r>
              <a:rPr lang="en-US" b="1" dirty="0"/>
              <a:t>We REALLY would like a better solution than “gee </a:t>
            </a:r>
            <a:r>
              <a:rPr lang="en-US" b="1" dirty="0" err="1"/>
              <a:t>fu</a:t>
            </a:r>
            <a:r>
              <a:rPr lang="en-US" b="1" dirty="0"/>
              <a:t>”! Let us know! </a:t>
            </a:r>
          </a:p>
          <a:p>
            <a:r>
              <a:rPr lang="en-US" b="1" dirty="0"/>
              <a:t>How can GMOD accommodate these needs!</a:t>
            </a:r>
          </a:p>
          <a:p>
            <a:endParaRPr lang="en-US" b="1" dirty="0"/>
          </a:p>
        </p:txBody>
      </p:sp>
      <p:pic>
        <p:nvPicPr>
          <p:cNvPr id="4" name="Picture 3" descr="1JW_0802v2.jpg"/>
          <p:cNvPicPr>
            <a:picLocks noChangeAspect="1"/>
          </p:cNvPicPr>
          <p:nvPr/>
        </p:nvPicPr>
        <p:blipFill rotWithShape="1">
          <a:blip r:embed="rId3" cstate="print">
            <a:alphaModFix amt="36000"/>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p:blipFill>
        <p:spPr>
          <a:xfrm>
            <a:off x="8" y="0"/>
            <a:ext cx="1521505" cy="6858000"/>
          </a:xfrm>
          <a:prstGeom prst="rect">
            <a:avLst/>
          </a:prstGeom>
        </p:spPr>
      </p:pic>
      <p:pic>
        <p:nvPicPr>
          <p:cNvPr id="6" name="Picture 5"/>
          <p:cNvPicPr>
            <a:picLocks noChangeAspect="1"/>
          </p:cNvPicPr>
          <p:nvPr/>
        </p:nvPicPr>
        <p:blipFill>
          <a:blip r:embed="rId4"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6493348" y="2216014"/>
            <a:ext cx="2279261" cy="826041"/>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924323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2131114" y="2517033"/>
            <a:ext cx="3095719" cy="369332"/>
          </a:xfrm>
          <a:prstGeom prst="rect">
            <a:avLst/>
          </a:prstGeom>
          <a:noFill/>
        </p:spPr>
        <p:txBody>
          <a:bodyPr wrap="none" rtlCol="0">
            <a:spAutoFit/>
          </a:bodyPr>
          <a:lstStyle/>
          <a:p>
            <a:r>
              <a:rPr lang="en-US" dirty="0" smtClean="0">
                <a:latin typeface="Monaco"/>
                <a:cs typeface="Monaco"/>
              </a:rPr>
              <a:t>http://</a:t>
            </a:r>
            <a:r>
              <a:rPr lang="en-US" dirty="0" err="1" smtClean="0">
                <a:latin typeface="Monaco"/>
                <a:cs typeface="Monaco"/>
              </a:rPr>
              <a:t>oadb.tsl.ac.uk</a:t>
            </a:r>
            <a:endParaRPr lang="en-US" dirty="0">
              <a:latin typeface="Monaco"/>
              <a:cs typeface="Monaco"/>
            </a:endParaRPr>
          </a:p>
        </p:txBody>
      </p:sp>
      <p:pic>
        <p:nvPicPr>
          <p:cNvPr id="4" name="Picture 3"/>
          <p:cNvPicPr>
            <a:picLocks noChangeAspect="1"/>
          </p:cNvPicPr>
          <p:nvPr/>
        </p:nvPicPr>
        <p:blipFill>
          <a:blip r:embed="rId3" cstate="screen">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2131114" y="2886365"/>
            <a:ext cx="5509991" cy="3727758"/>
          </a:xfrm>
          <a:prstGeom prst="rect">
            <a:avLst/>
          </a:prstGeom>
          <a:ln>
            <a:solidFill>
              <a:srgbClr val="000000"/>
            </a:solidFill>
          </a:ln>
          <a:effectLst>
            <a:outerShdw blurRad="292100" dist="139700" dir="2700000" algn="tl" rotWithShape="0">
              <a:srgbClr val="333333">
                <a:alpha val="65000"/>
              </a:srgbClr>
            </a:outerShdw>
          </a:effectLst>
        </p:spPr>
      </p:pic>
      <p:sp>
        <p:nvSpPr>
          <p:cNvPr id="7" name="Title 1"/>
          <p:cNvSpPr txBox="1">
            <a:spLocks/>
          </p:cNvSpPr>
          <p:nvPr/>
        </p:nvSpPr>
        <p:spPr>
          <a:xfrm>
            <a:off x="275540" y="109971"/>
            <a:ext cx="9144000" cy="1240847"/>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b="1" dirty="0" smtClean="0">
                <a:latin typeface="Helvetica"/>
              </a:rPr>
              <a:t>How to get involved</a:t>
            </a:r>
            <a:endParaRPr lang="en-US" b="1" dirty="0">
              <a:latin typeface="Helvetica"/>
            </a:endParaRPr>
          </a:p>
        </p:txBody>
      </p:sp>
      <p:sp>
        <p:nvSpPr>
          <p:cNvPr id="8" name="TextBox 7"/>
          <p:cNvSpPr txBox="1"/>
          <p:nvPr/>
        </p:nvSpPr>
        <p:spPr>
          <a:xfrm>
            <a:off x="3292970" y="1339134"/>
            <a:ext cx="2916499" cy="830997"/>
          </a:xfrm>
          <a:prstGeom prst="rect">
            <a:avLst/>
          </a:prstGeom>
          <a:noFill/>
        </p:spPr>
        <p:txBody>
          <a:bodyPr wrap="square" rtlCol="0">
            <a:spAutoFit/>
          </a:bodyPr>
          <a:lstStyle/>
          <a:p>
            <a:r>
              <a:rPr lang="en-US" sz="2400" i="1" dirty="0">
                <a:latin typeface="Helvetica"/>
                <a:cs typeface="Helvetica"/>
              </a:rPr>
              <a:t>g</a:t>
            </a:r>
            <a:r>
              <a:rPr lang="en-US" sz="2400" i="1" dirty="0" smtClean="0">
                <a:latin typeface="Helvetica"/>
                <a:cs typeface="Helvetica"/>
              </a:rPr>
              <a:t>o and get the data!</a:t>
            </a:r>
          </a:p>
          <a:p>
            <a:r>
              <a:rPr lang="en-US" sz="2400" i="1" dirty="0" smtClean="0">
                <a:latin typeface="Helvetica"/>
                <a:cs typeface="Helvetica"/>
              </a:rPr>
              <a:t>do your stuff with it!</a:t>
            </a:r>
            <a:endParaRPr lang="en-US" sz="2400" i="1" dirty="0">
              <a:latin typeface="Helvetica"/>
              <a:cs typeface="Helvetica"/>
            </a:endParaRPr>
          </a:p>
        </p:txBody>
      </p:sp>
      <p:pic>
        <p:nvPicPr>
          <p:cNvPr id="6" name="Picture 5" descr="1JW_0802v2.jpg"/>
          <p:cNvPicPr>
            <a:picLocks noChangeAspect="1"/>
          </p:cNvPicPr>
          <p:nvPr/>
        </p:nvPicPr>
        <p:blipFill rotWithShape="1">
          <a:blip r:embed="rId4" cstate="print">
            <a:alphaModFix amt="36000"/>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p:blipFill>
        <p:spPr>
          <a:xfrm>
            <a:off x="8" y="0"/>
            <a:ext cx="1521505" cy="6858000"/>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62238215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1"/>
          <p:cNvSpPr>
            <a:spLocks noGrp="1"/>
          </p:cNvSpPr>
          <p:nvPr>
            <p:ph type="ctrTitle"/>
          </p:nvPr>
        </p:nvSpPr>
        <p:spPr>
          <a:xfrm>
            <a:off x="1521513" y="-12899"/>
            <a:ext cx="9144000" cy="1240847"/>
          </a:xfrm>
        </p:spPr>
        <p:txBody>
          <a:bodyPr>
            <a:normAutofit/>
          </a:bodyPr>
          <a:lstStyle/>
          <a:p>
            <a:pPr algn="l"/>
            <a:r>
              <a:rPr lang="en-US" b="1" dirty="0" smtClean="0">
                <a:latin typeface="Helvetica"/>
              </a:rPr>
              <a:t>Data available now</a:t>
            </a:r>
            <a:endParaRPr lang="en-US" b="1" dirty="0">
              <a:latin typeface="Helvetica"/>
            </a:endParaRPr>
          </a:p>
        </p:txBody>
      </p:sp>
      <p:sp>
        <p:nvSpPr>
          <p:cNvPr id="4" name="Title 1"/>
          <p:cNvSpPr txBox="1">
            <a:spLocks/>
          </p:cNvSpPr>
          <p:nvPr/>
        </p:nvSpPr>
        <p:spPr>
          <a:xfrm>
            <a:off x="207816" y="3289765"/>
            <a:ext cx="9144000" cy="1240847"/>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b="1" dirty="0" smtClean="0">
                <a:latin typeface="Helvetica"/>
              </a:rPr>
              <a:t>Data available very soon</a:t>
            </a:r>
            <a:endParaRPr lang="en-US" b="1" dirty="0">
              <a:latin typeface="Helvetica"/>
            </a:endParaRPr>
          </a:p>
        </p:txBody>
      </p:sp>
      <p:sp>
        <p:nvSpPr>
          <p:cNvPr id="6" name="TextBox 5"/>
          <p:cNvSpPr txBox="1"/>
          <p:nvPr/>
        </p:nvSpPr>
        <p:spPr>
          <a:xfrm>
            <a:off x="2032962" y="1012218"/>
            <a:ext cx="6647974" cy="2277547"/>
          </a:xfrm>
          <a:prstGeom prst="rect">
            <a:avLst/>
          </a:prstGeom>
          <a:noFill/>
        </p:spPr>
        <p:txBody>
          <a:bodyPr wrap="none" rtlCol="0">
            <a:spAutoFit/>
          </a:bodyPr>
          <a:lstStyle/>
          <a:p>
            <a:pPr marL="457200" indent="-457200">
              <a:lnSpc>
                <a:spcPct val="150000"/>
              </a:lnSpc>
              <a:buFont typeface="+mj-lt"/>
              <a:buAutoNum type="arabicPeriod"/>
            </a:pPr>
            <a:r>
              <a:rPr lang="en-US" sz="2400" b="1" dirty="0" smtClean="0">
                <a:latin typeface="+mj-lt"/>
                <a:cs typeface="Monaco"/>
              </a:rPr>
              <a:t>Infected ash RNA-</a:t>
            </a:r>
            <a:r>
              <a:rPr lang="en-US" sz="2400" b="1" dirty="0" err="1" smtClean="0">
                <a:latin typeface="+mj-lt"/>
                <a:cs typeface="Monaco"/>
              </a:rPr>
              <a:t>seq</a:t>
            </a:r>
            <a:r>
              <a:rPr lang="en-US" sz="2400" b="1" dirty="0" smtClean="0">
                <a:latin typeface="+mj-lt"/>
                <a:cs typeface="Monaco"/>
              </a:rPr>
              <a:t> Illumina paired reads</a:t>
            </a:r>
          </a:p>
          <a:p>
            <a:pPr marL="457200" indent="-457200">
              <a:lnSpc>
                <a:spcPct val="150000"/>
              </a:lnSpc>
              <a:buFont typeface="+mj-lt"/>
              <a:buAutoNum type="arabicPeriod"/>
            </a:pPr>
            <a:r>
              <a:rPr lang="en-US" sz="2400" b="1" dirty="0" err="1" smtClean="0">
                <a:cs typeface="Monaco"/>
              </a:rPr>
              <a:t>Chalara</a:t>
            </a:r>
            <a:r>
              <a:rPr lang="en-US" sz="2400" b="1" dirty="0" smtClean="0">
                <a:cs typeface="Monaco"/>
              </a:rPr>
              <a:t> genome sequence and gene annotation</a:t>
            </a:r>
            <a:endParaRPr lang="en-US" sz="2400" b="1" dirty="0" smtClean="0">
              <a:latin typeface="+mj-lt"/>
              <a:cs typeface="Monaco"/>
            </a:endParaRPr>
          </a:p>
          <a:p>
            <a:pPr marL="457200" indent="-457200">
              <a:lnSpc>
                <a:spcPct val="150000"/>
              </a:lnSpc>
              <a:buFont typeface="+mj-lt"/>
              <a:buAutoNum type="arabicPeriod"/>
            </a:pPr>
            <a:r>
              <a:rPr lang="en-US" sz="2400" b="1" dirty="0" err="1" smtClean="0">
                <a:latin typeface="+mj-lt"/>
                <a:cs typeface="Monaco"/>
              </a:rPr>
              <a:t>Chalara</a:t>
            </a:r>
            <a:r>
              <a:rPr lang="en-US" sz="2400" b="1" dirty="0" smtClean="0">
                <a:latin typeface="+mj-lt"/>
                <a:cs typeface="Monaco"/>
              </a:rPr>
              <a:t> ITS sequence</a:t>
            </a:r>
          </a:p>
          <a:p>
            <a:pPr marL="457200" indent="-457200">
              <a:lnSpc>
                <a:spcPct val="150000"/>
              </a:lnSpc>
              <a:buFont typeface="+mj-lt"/>
              <a:buAutoNum type="arabicPeriod"/>
            </a:pPr>
            <a:r>
              <a:rPr lang="en-US" sz="2400" b="1" dirty="0" err="1" smtClean="0">
                <a:latin typeface="+mj-lt"/>
                <a:cs typeface="Monaco"/>
              </a:rPr>
              <a:t>Chalara</a:t>
            </a:r>
            <a:r>
              <a:rPr lang="en-US" sz="2400" b="1" dirty="0" smtClean="0">
                <a:latin typeface="+mj-lt"/>
                <a:cs typeface="Monaco"/>
              </a:rPr>
              <a:t> </a:t>
            </a:r>
            <a:r>
              <a:rPr lang="en-US" sz="2400" b="1" dirty="0" err="1" smtClean="0">
                <a:latin typeface="+mj-lt"/>
                <a:cs typeface="Monaco"/>
              </a:rPr>
              <a:t>Calmodulin</a:t>
            </a:r>
            <a:r>
              <a:rPr lang="en-US" sz="2400" b="1" dirty="0" smtClean="0">
                <a:latin typeface="+mj-lt"/>
                <a:cs typeface="Monaco"/>
              </a:rPr>
              <a:t> sequence</a:t>
            </a:r>
          </a:p>
        </p:txBody>
      </p:sp>
      <p:sp>
        <p:nvSpPr>
          <p:cNvPr id="8" name="TextBox 7"/>
          <p:cNvSpPr txBox="1"/>
          <p:nvPr/>
        </p:nvSpPr>
        <p:spPr>
          <a:xfrm>
            <a:off x="2041004" y="4063370"/>
            <a:ext cx="5199560" cy="1169551"/>
          </a:xfrm>
          <a:prstGeom prst="rect">
            <a:avLst/>
          </a:prstGeom>
          <a:noFill/>
        </p:spPr>
        <p:txBody>
          <a:bodyPr wrap="none" rtlCol="0">
            <a:spAutoFit/>
          </a:bodyPr>
          <a:lstStyle/>
          <a:p>
            <a:pPr algn="ctr">
              <a:lnSpc>
                <a:spcPct val="150000"/>
              </a:lnSpc>
            </a:pPr>
            <a:r>
              <a:rPr lang="en-US" sz="2400" b="1" dirty="0" smtClean="0">
                <a:cs typeface="Monaco"/>
              </a:rPr>
              <a:t>Ash genomic DNA </a:t>
            </a:r>
            <a:r>
              <a:rPr lang="en-US" sz="2400" b="1" dirty="0" err="1" smtClean="0">
                <a:cs typeface="Monaco"/>
              </a:rPr>
              <a:t>Illumina</a:t>
            </a:r>
            <a:r>
              <a:rPr lang="en-US" sz="2400" b="1" dirty="0" smtClean="0">
                <a:cs typeface="Monaco"/>
              </a:rPr>
              <a:t> paired reads</a:t>
            </a:r>
          </a:p>
          <a:p>
            <a:pPr algn="ctr">
              <a:lnSpc>
                <a:spcPct val="150000"/>
              </a:lnSpc>
            </a:pPr>
            <a:r>
              <a:rPr lang="en-US" sz="2400" b="1" dirty="0" smtClean="0">
                <a:cs typeface="Monaco"/>
              </a:rPr>
              <a:t>..your data?</a:t>
            </a:r>
          </a:p>
        </p:txBody>
      </p:sp>
      <p:pic>
        <p:nvPicPr>
          <p:cNvPr id="7" name="Picture 6" descr="1JW_0802v2.jpg"/>
          <p:cNvPicPr>
            <a:picLocks noChangeAspect="1"/>
          </p:cNvPicPr>
          <p:nvPr/>
        </p:nvPicPr>
        <p:blipFill rotWithShape="1">
          <a:blip r:embed="rId3" cstate="print">
            <a:alphaModFix amt="36000"/>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p:blipFill>
        <p:spPr>
          <a:xfrm>
            <a:off x="8" y="0"/>
            <a:ext cx="1521505" cy="6858000"/>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54967598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578203" y="660425"/>
            <a:ext cx="8229600" cy="1143000"/>
          </a:xfrm>
        </p:spPr>
        <p:txBody>
          <a:bodyPr/>
          <a:lstStyle/>
          <a:p>
            <a:r>
              <a:rPr lang="en-US" b="1" dirty="0" err="1" smtClean="0"/>
              <a:t>Nornex</a:t>
            </a:r>
            <a:r>
              <a:rPr lang="en-US" b="1" dirty="0" smtClean="0"/>
              <a:t> – getting bigger</a:t>
            </a:r>
            <a:endParaRPr lang="en-US" b="1" dirty="0"/>
          </a:p>
        </p:txBody>
      </p:sp>
      <p:sp>
        <p:nvSpPr>
          <p:cNvPr id="3" name="Content Placeholder 2"/>
          <p:cNvSpPr>
            <a:spLocks noGrp="1"/>
          </p:cNvSpPr>
          <p:nvPr>
            <p:ph idx="1"/>
          </p:nvPr>
        </p:nvSpPr>
        <p:spPr>
          <a:xfrm>
            <a:off x="1133851" y="1565751"/>
            <a:ext cx="7598528" cy="4525963"/>
          </a:xfrm>
        </p:spPr>
        <p:txBody>
          <a:bodyPr/>
          <a:lstStyle/>
          <a:p>
            <a:pPr marL="0" indent="0">
              <a:buNone/>
            </a:pPr>
            <a:r>
              <a:rPr lang="en-US" dirty="0" smtClean="0"/>
              <a:t>Lots of partners now agreeing to provide data and analyses on ash dieback</a:t>
            </a:r>
          </a:p>
        </p:txBody>
      </p:sp>
      <p:pic>
        <p:nvPicPr>
          <p:cNvPr id="7" name="Picture 6"/>
          <p:cNvPicPr>
            <a:picLocks noChangeAspect="1"/>
          </p:cNvPicPr>
          <p:nvPr/>
        </p:nvPicPr>
        <p:blipFill>
          <a:blip r:embed="rId3"/>
          <a:stretch>
            <a:fillRect/>
          </a:stretch>
        </p:blipFill>
        <p:spPr>
          <a:xfrm>
            <a:off x="714778" y="2821464"/>
            <a:ext cx="1944466" cy="745693"/>
          </a:xfrm>
          <a:prstGeom prst="rect">
            <a:avLst/>
          </a:prstGeom>
        </p:spPr>
      </p:pic>
      <p:pic>
        <p:nvPicPr>
          <p:cNvPr id="9" name="Picture 8"/>
          <p:cNvPicPr>
            <a:picLocks noChangeAspect="1"/>
          </p:cNvPicPr>
          <p:nvPr/>
        </p:nvPicPr>
        <p:blipFill>
          <a:blip r:embed="rId4"/>
          <a:stretch>
            <a:fillRect/>
          </a:stretch>
        </p:blipFill>
        <p:spPr>
          <a:xfrm>
            <a:off x="3170466" y="2821749"/>
            <a:ext cx="2618247" cy="745408"/>
          </a:xfrm>
          <a:prstGeom prst="rect">
            <a:avLst/>
          </a:prstGeom>
        </p:spPr>
      </p:pic>
      <p:pic>
        <p:nvPicPr>
          <p:cNvPr id="10" name="Picture 9"/>
          <p:cNvPicPr>
            <a:picLocks noChangeAspect="1"/>
          </p:cNvPicPr>
          <p:nvPr/>
        </p:nvPicPr>
        <p:blipFill>
          <a:blip r:embed="rId5"/>
          <a:stretch>
            <a:fillRect/>
          </a:stretch>
        </p:blipFill>
        <p:spPr>
          <a:xfrm>
            <a:off x="6385688" y="4075808"/>
            <a:ext cx="1778968" cy="826251"/>
          </a:xfrm>
          <a:prstGeom prst="rect">
            <a:avLst/>
          </a:prstGeom>
        </p:spPr>
      </p:pic>
      <p:pic>
        <p:nvPicPr>
          <p:cNvPr id="11" name="Picture 10"/>
          <p:cNvPicPr>
            <a:picLocks noChangeAspect="1"/>
          </p:cNvPicPr>
          <p:nvPr/>
        </p:nvPicPr>
        <p:blipFill>
          <a:blip r:embed="rId6"/>
          <a:stretch>
            <a:fillRect/>
          </a:stretch>
        </p:blipFill>
        <p:spPr>
          <a:xfrm>
            <a:off x="1065758" y="4122538"/>
            <a:ext cx="2104708" cy="779521"/>
          </a:xfrm>
          <a:prstGeom prst="rect">
            <a:avLst/>
          </a:prstGeom>
        </p:spPr>
      </p:pic>
      <p:pic>
        <p:nvPicPr>
          <p:cNvPr id="13" name="Picture 12"/>
          <p:cNvPicPr>
            <a:picLocks noChangeAspect="1"/>
          </p:cNvPicPr>
          <p:nvPr/>
        </p:nvPicPr>
        <p:blipFill>
          <a:blip r:embed="rId7"/>
          <a:stretch>
            <a:fillRect/>
          </a:stretch>
        </p:blipFill>
        <p:spPr>
          <a:xfrm>
            <a:off x="6370728" y="2691986"/>
            <a:ext cx="1793928" cy="1047549"/>
          </a:xfrm>
          <a:prstGeom prst="rect">
            <a:avLst/>
          </a:prstGeom>
        </p:spPr>
      </p:pic>
      <p:pic>
        <p:nvPicPr>
          <p:cNvPr id="12" name="Picture 4" descr="Fera - The Food and Environment Research Agency">
            <a:hlinkClick r:id="rId8"/>
          </p:cNvPr>
          <p:cNvPicPr>
            <a:picLocks noChangeAspect="1" noChangeArrowheads="1"/>
          </p:cNvPicPr>
          <p:nvPr/>
        </p:nvPicPr>
        <p:blipFill>
          <a:blip r:embed="rId9" cstate="print"/>
          <a:srcRect/>
          <a:stretch>
            <a:fillRect/>
          </a:stretch>
        </p:blipFill>
        <p:spPr bwMode="auto">
          <a:xfrm>
            <a:off x="3601234" y="3887476"/>
            <a:ext cx="2457450" cy="1066801"/>
          </a:xfrm>
          <a:prstGeom prst="rect">
            <a:avLst/>
          </a:prstGeom>
          <a:noFill/>
        </p:spPr>
      </p:pic>
      <p:pic>
        <p:nvPicPr>
          <p:cNvPr id="14" name="Picture 8" descr="http://www.provarplants.co.uk/provar-plants/images/logos/eastmallingresearch.gif"/>
          <p:cNvPicPr>
            <a:picLocks noChangeAspect="1" noChangeArrowheads="1"/>
          </p:cNvPicPr>
          <p:nvPr/>
        </p:nvPicPr>
        <p:blipFill>
          <a:blip r:embed="rId10" cstate="print"/>
          <a:srcRect/>
          <a:stretch>
            <a:fillRect/>
          </a:stretch>
        </p:blipFill>
        <p:spPr bwMode="auto">
          <a:xfrm>
            <a:off x="714778" y="5161027"/>
            <a:ext cx="936104" cy="1088493"/>
          </a:xfrm>
          <a:prstGeom prst="rect">
            <a:avLst/>
          </a:prstGeom>
          <a:noFill/>
        </p:spPr>
      </p:pic>
      <p:pic>
        <p:nvPicPr>
          <p:cNvPr id="16" name="Picture 16" descr="logo: NERC"/>
          <p:cNvPicPr>
            <a:picLocks noChangeAspect="1" noChangeArrowheads="1"/>
          </p:cNvPicPr>
          <p:nvPr/>
        </p:nvPicPr>
        <p:blipFill>
          <a:blip r:embed="rId11" cstate="print"/>
          <a:srcRect/>
          <a:stretch>
            <a:fillRect/>
          </a:stretch>
        </p:blipFill>
        <p:spPr bwMode="auto">
          <a:xfrm>
            <a:off x="2217966" y="5251571"/>
            <a:ext cx="1905000" cy="600075"/>
          </a:xfrm>
          <a:prstGeom prst="rect">
            <a:avLst/>
          </a:prstGeom>
          <a:noFill/>
        </p:spPr>
      </p:pic>
      <p:pic>
        <p:nvPicPr>
          <p:cNvPr id="5" name="Picture 4"/>
          <p:cNvPicPr>
            <a:picLocks noChangeAspect="1"/>
          </p:cNvPicPr>
          <p:nvPr/>
        </p:nvPicPr>
        <p:blipFill>
          <a:blip r:embed="rId12"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6276615" y="5161027"/>
            <a:ext cx="1061107" cy="1381238"/>
          </a:xfrm>
          <a:prstGeom prst="rect">
            <a:avLst/>
          </a:prstGeom>
        </p:spPr>
      </p:pic>
      <p:pic>
        <p:nvPicPr>
          <p:cNvPr id="6" name="Picture 5"/>
          <p:cNvPicPr>
            <a:picLocks noChangeAspect="1"/>
          </p:cNvPicPr>
          <p:nvPr/>
        </p:nvPicPr>
        <p:blipFill>
          <a:blip r:embed="rId13"/>
          <a:stretch>
            <a:fillRect/>
          </a:stretch>
        </p:blipFill>
        <p:spPr>
          <a:xfrm>
            <a:off x="4578007" y="5002046"/>
            <a:ext cx="1002567" cy="1362713"/>
          </a:xfrm>
          <a:prstGeom prst="rect">
            <a:avLst/>
          </a:prstGeom>
        </p:spPr>
      </p:pic>
      <p:pic>
        <p:nvPicPr>
          <p:cNvPr id="18" name="Picture 4" descr="Blue (RGB print) cropped logo.emf"/>
          <p:cNvPicPr>
            <a:picLocks noChangeAspect="1"/>
          </p:cNvPicPr>
          <p:nvPr/>
        </p:nvPicPr>
        <p:blipFill>
          <a:blip r:embed="rId14">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0" y="22680"/>
            <a:ext cx="9081099" cy="1018441"/>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061433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143000" y="0"/>
            <a:ext cx="6858000" cy="6858000"/>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02788879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Rectangle 3"/>
          <p:cNvSpPr/>
          <p:nvPr/>
        </p:nvSpPr>
        <p:spPr>
          <a:xfrm>
            <a:off x="0" y="0"/>
            <a:ext cx="9144000" cy="609082"/>
          </a:xfrm>
          <a:prstGeom prst="rect">
            <a:avLst/>
          </a:prstGeom>
          <a:solidFill>
            <a:srgbClr val="000000"/>
          </a:solidFill>
          <a:ln>
            <a:noFill/>
          </a:ln>
          <a:effectLst>
            <a:outerShdw blurRad="50800" dist="38100" dir="270000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p:cNvSpPr txBox="1"/>
          <p:nvPr/>
        </p:nvSpPr>
        <p:spPr>
          <a:xfrm>
            <a:off x="-160774" y="41977"/>
            <a:ext cx="9437412" cy="523220"/>
          </a:xfrm>
          <a:prstGeom prst="rect">
            <a:avLst/>
          </a:prstGeom>
          <a:noFill/>
          <a:effectLst>
            <a:outerShdw blurRad="50800" dist="38100" dir="2700000">
              <a:srgbClr val="000000">
                <a:alpha val="43000"/>
              </a:srgbClr>
            </a:outerShdw>
          </a:effectLst>
        </p:spPr>
        <p:txBody>
          <a:bodyPr wrap="square" rtlCol="0">
            <a:spAutoFit/>
          </a:bodyPr>
          <a:lstStyle/>
          <a:p>
            <a:pPr algn="ctr"/>
            <a:r>
              <a:rPr lang="en-US" sz="2800" b="1" dirty="0" smtClean="0">
                <a:solidFill>
                  <a:srgbClr val="FFFFFF"/>
                </a:solidFill>
                <a:effectLst>
                  <a:outerShdw blurRad="38100" dist="38100" dir="2700000" algn="tl">
                    <a:srgbClr val="000000">
                      <a:alpha val="43137"/>
                    </a:srgbClr>
                  </a:outerShdw>
                </a:effectLst>
                <a:latin typeface="Arial"/>
                <a:cs typeface="Arial"/>
              </a:rPr>
              <a:t>What is the next step?</a:t>
            </a:r>
            <a:endParaRPr lang="en-US" sz="2800" b="1" dirty="0">
              <a:solidFill>
                <a:srgbClr val="FFFFFF"/>
              </a:solidFill>
              <a:effectLst>
                <a:outerShdw blurRad="38100" dist="38100" dir="2700000" algn="tl">
                  <a:srgbClr val="000000">
                    <a:alpha val="43137"/>
                  </a:srgbClr>
                </a:outerShdw>
              </a:effectLst>
              <a:latin typeface="Arial"/>
              <a:cs typeface="Arial"/>
            </a:endParaRPr>
          </a:p>
        </p:txBody>
      </p:sp>
      <p:pic>
        <p:nvPicPr>
          <p:cNvPr id="7" name="Picture 6"/>
          <p:cNvPicPr>
            <a:picLocks noChangeAspect="1"/>
          </p:cNvPicPr>
          <p:nvPr/>
        </p:nvPicPr>
        <p:blipFill>
          <a:blip r:embed="rId3"/>
          <a:stretch>
            <a:fillRect/>
          </a:stretch>
        </p:blipFill>
        <p:spPr>
          <a:xfrm>
            <a:off x="1384829" y="909792"/>
            <a:ext cx="6371167" cy="4236826"/>
          </a:xfrm>
          <a:prstGeom prst="rect">
            <a:avLst/>
          </a:prstGeom>
        </p:spPr>
      </p:pic>
      <p:sp>
        <p:nvSpPr>
          <p:cNvPr id="8" name="Rectangle 7"/>
          <p:cNvSpPr/>
          <p:nvPr/>
        </p:nvSpPr>
        <p:spPr>
          <a:xfrm>
            <a:off x="778955" y="5195430"/>
            <a:ext cx="7679170" cy="707886"/>
          </a:xfrm>
          <a:prstGeom prst="rect">
            <a:avLst/>
          </a:prstGeom>
        </p:spPr>
        <p:txBody>
          <a:bodyPr wrap="square">
            <a:spAutoFit/>
          </a:bodyPr>
          <a:lstStyle/>
          <a:p>
            <a:pPr algn="ctr"/>
            <a:r>
              <a:rPr lang="en-US" sz="2000" dirty="0" smtClean="0">
                <a:latin typeface="Arial"/>
                <a:cs typeface="Arial"/>
              </a:rPr>
              <a:t>Continue to encourage engagement from experts </a:t>
            </a:r>
          </a:p>
          <a:p>
            <a:pPr algn="ctr"/>
            <a:r>
              <a:rPr lang="en-US" sz="2000" dirty="0" smtClean="0">
                <a:latin typeface="Arial"/>
                <a:cs typeface="Arial"/>
              </a:rPr>
              <a:t>in the field to help with analyses</a:t>
            </a:r>
            <a:endParaRPr lang="en-US" sz="2000" dirty="0">
              <a:latin typeface="Arial"/>
              <a:cs typeface="Arial"/>
            </a:endParaRPr>
          </a:p>
        </p:txBody>
      </p:sp>
      <p:sp>
        <p:nvSpPr>
          <p:cNvPr id="6" name="TextBox 5"/>
          <p:cNvSpPr txBox="1"/>
          <p:nvPr/>
        </p:nvSpPr>
        <p:spPr>
          <a:xfrm>
            <a:off x="3175496" y="5982347"/>
            <a:ext cx="5330527" cy="646331"/>
          </a:xfrm>
          <a:prstGeom prst="rect">
            <a:avLst/>
          </a:prstGeom>
          <a:noFill/>
        </p:spPr>
        <p:txBody>
          <a:bodyPr wrap="square" rtlCol="0">
            <a:spAutoFit/>
          </a:bodyPr>
          <a:lstStyle/>
          <a:p>
            <a:r>
              <a:rPr lang="en-US" sz="3600" b="1" dirty="0" err="1" smtClean="0"/>
              <a:t>Oadb.tsl.ac.uk</a:t>
            </a:r>
            <a:endParaRPr lang="en-US" sz="3600" b="1"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454691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3" cstate="print">
            <a:alphaModFix amt="28000"/>
            <a:extLst>
              <a:ext uri="{BEBA8EAE-BF5A-486C-A8C5-ECC9F3942E4B}">
                <a14:imgProp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14:imgLayer r:embed="rId4">
                    <a14:imgEffect>
                      <a14:colorTemperature colorTemp="4700"/>
                    </a14:imgEffect>
                    <a14:imgEffect>
                      <a14:saturation sat="0"/>
                    </a14:imgEffect>
                  </a14:imgLayer>
                </a14:imgProps>
              </a:ex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p:blipFill>
        <p:spPr>
          <a:xfrm>
            <a:off x="0" y="1182683"/>
            <a:ext cx="9142740" cy="5595938"/>
          </a:xfrm>
          <a:prstGeom prst="rect">
            <a:avLst/>
          </a:prstGeom>
        </p:spPr>
      </p:pic>
      <p:sp>
        <p:nvSpPr>
          <p:cNvPr id="3" name="TextBox 2"/>
          <p:cNvSpPr txBox="1"/>
          <p:nvPr/>
        </p:nvSpPr>
        <p:spPr>
          <a:xfrm>
            <a:off x="153611" y="1185987"/>
            <a:ext cx="3796496" cy="1600438"/>
          </a:xfrm>
          <a:prstGeom prst="rect">
            <a:avLst/>
          </a:prstGeom>
          <a:noFill/>
        </p:spPr>
        <p:txBody>
          <a:bodyPr wrap="square" rtlCol="0">
            <a:spAutoFit/>
          </a:bodyPr>
          <a:lstStyle/>
          <a:p>
            <a:r>
              <a:rPr lang="en-US" sz="2000" b="1" dirty="0" smtClean="0"/>
              <a:t>MacLean Bioinformatics group</a:t>
            </a:r>
          </a:p>
          <a:p>
            <a:endParaRPr lang="en-US" dirty="0" smtClean="0"/>
          </a:p>
          <a:p>
            <a:r>
              <a:rPr lang="en-US" sz="2000" dirty="0" smtClean="0"/>
              <a:t>Dan MacLean</a:t>
            </a:r>
          </a:p>
          <a:p>
            <a:r>
              <a:rPr lang="en-US" sz="2000" dirty="0" smtClean="0"/>
              <a:t>@</a:t>
            </a:r>
            <a:r>
              <a:rPr lang="en-US" sz="2000" dirty="0" err="1" smtClean="0"/>
              <a:t>danmaclean</a:t>
            </a:r>
            <a:endParaRPr lang="en-US" sz="2000" dirty="0" smtClean="0"/>
          </a:p>
          <a:p>
            <a:r>
              <a:rPr lang="en-US" sz="2000" dirty="0" smtClean="0"/>
              <a:t>Graham </a:t>
            </a:r>
            <a:r>
              <a:rPr lang="en-US" sz="2000" dirty="0" err="1" smtClean="0"/>
              <a:t>Etherington</a:t>
            </a:r>
            <a:endParaRPr lang="en-US" sz="2000" dirty="0"/>
          </a:p>
        </p:txBody>
      </p:sp>
      <p:sp>
        <p:nvSpPr>
          <p:cNvPr id="6" name="TextBox 5"/>
          <p:cNvSpPr txBox="1"/>
          <p:nvPr/>
        </p:nvSpPr>
        <p:spPr>
          <a:xfrm>
            <a:off x="4771138" y="1179021"/>
            <a:ext cx="3796496" cy="2831544"/>
          </a:xfrm>
          <a:prstGeom prst="rect">
            <a:avLst/>
          </a:prstGeom>
          <a:noFill/>
        </p:spPr>
        <p:txBody>
          <a:bodyPr wrap="square" rtlCol="0">
            <a:spAutoFit/>
          </a:bodyPr>
          <a:lstStyle/>
          <a:p>
            <a:r>
              <a:rPr lang="en-US" sz="2000" b="1" dirty="0" err="1" smtClean="0"/>
              <a:t>Kamoun</a:t>
            </a:r>
            <a:r>
              <a:rPr lang="en-US" sz="2000" b="1" dirty="0" smtClean="0"/>
              <a:t> </a:t>
            </a:r>
            <a:r>
              <a:rPr lang="en-US" sz="2000" b="1" dirty="0" err="1" smtClean="0"/>
              <a:t>Pathogenomics</a:t>
            </a:r>
            <a:r>
              <a:rPr lang="en-US" sz="2000" b="1" dirty="0" smtClean="0"/>
              <a:t> Group</a:t>
            </a:r>
          </a:p>
          <a:p>
            <a:endParaRPr lang="en-US" dirty="0" smtClean="0"/>
          </a:p>
          <a:p>
            <a:r>
              <a:rPr lang="en-US" sz="2000" dirty="0" err="1" smtClean="0"/>
              <a:t>Sophien</a:t>
            </a:r>
            <a:r>
              <a:rPr lang="en-US" sz="2000" dirty="0" smtClean="0"/>
              <a:t> </a:t>
            </a:r>
            <a:r>
              <a:rPr lang="en-US" sz="2000" dirty="0" err="1" smtClean="0"/>
              <a:t>Kamoun</a:t>
            </a:r>
            <a:endParaRPr lang="en-US" sz="2000" dirty="0" smtClean="0"/>
          </a:p>
          <a:p>
            <a:r>
              <a:rPr lang="en-US" sz="2000" dirty="0" smtClean="0"/>
              <a:t>@</a:t>
            </a:r>
            <a:r>
              <a:rPr lang="en-US" sz="2000" dirty="0" err="1" smtClean="0"/>
              <a:t>kamounlab</a:t>
            </a:r>
            <a:endParaRPr lang="en-US" sz="2000" dirty="0" smtClean="0"/>
          </a:p>
          <a:p>
            <a:r>
              <a:rPr lang="en-US" sz="2000" dirty="0" err="1" smtClean="0"/>
              <a:t>Kentaro</a:t>
            </a:r>
            <a:r>
              <a:rPr lang="en-US" sz="2000" dirty="0" smtClean="0"/>
              <a:t> Yoshida</a:t>
            </a:r>
          </a:p>
          <a:p>
            <a:r>
              <a:rPr lang="en-US" sz="2000" dirty="0" smtClean="0"/>
              <a:t>Diane Saunders</a:t>
            </a:r>
          </a:p>
          <a:p>
            <a:r>
              <a:rPr lang="en-US" sz="2000" dirty="0" err="1" smtClean="0"/>
              <a:t>Suomeng</a:t>
            </a:r>
            <a:r>
              <a:rPr lang="en-US" sz="2000" dirty="0" smtClean="0"/>
              <a:t> Dong</a:t>
            </a:r>
          </a:p>
          <a:p>
            <a:r>
              <a:rPr lang="en-US" sz="2000" dirty="0" smtClean="0"/>
              <a:t>Joe Win</a:t>
            </a:r>
            <a:endParaRPr lang="en-US" sz="2000" dirty="0"/>
          </a:p>
          <a:p>
            <a:endParaRPr lang="en-US" sz="2000" dirty="0"/>
          </a:p>
        </p:txBody>
      </p:sp>
      <p:pic>
        <p:nvPicPr>
          <p:cNvPr id="5" name="Picture 4" descr="Blue (RGB print) cropped logo.emf"/>
          <p:cNvPicPr>
            <a:picLocks noChangeAspect="1"/>
          </p:cNvPicPr>
          <p:nvPr/>
        </p:nvPicPr>
        <p:blipFill>
          <a:blip r:embed="rId5">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61641" y="155765"/>
            <a:ext cx="9081099" cy="1018441"/>
          </a:xfrm>
          <a:prstGeom prst="rect">
            <a:avLst/>
          </a:prstGeom>
        </p:spPr>
      </p:pic>
      <p:pic>
        <p:nvPicPr>
          <p:cNvPr id="12" name="Picture 11"/>
          <p:cNvPicPr>
            <a:picLocks noChangeAspect="1"/>
          </p:cNvPicPr>
          <p:nvPr/>
        </p:nvPicPr>
        <p:blipFill>
          <a:blip r:embed="rId6" cstate="print"/>
          <a:stretch>
            <a:fillRect/>
          </a:stretch>
        </p:blipFill>
        <p:spPr>
          <a:xfrm>
            <a:off x="6713065" y="5823830"/>
            <a:ext cx="2396363" cy="904288"/>
          </a:xfrm>
          <a:prstGeom prst="rect">
            <a:avLst/>
          </a:prstGeom>
        </p:spPr>
      </p:pic>
      <p:sp>
        <p:nvSpPr>
          <p:cNvPr id="15" name="TextBox 14"/>
          <p:cNvSpPr txBox="1"/>
          <p:nvPr/>
        </p:nvSpPr>
        <p:spPr>
          <a:xfrm>
            <a:off x="179512" y="3469339"/>
            <a:ext cx="5840060" cy="4093428"/>
          </a:xfrm>
          <a:prstGeom prst="rect">
            <a:avLst/>
          </a:prstGeom>
          <a:noFill/>
        </p:spPr>
        <p:txBody>
          <a:bodyPr wrap="none" rtlCol="0">
            <a:spAutoFit/>
          </a:bodyPr>
          <a:lstStyle/>
          <a:p>
            <a:endParaRPr lang="en-GB" sz="2000" b="1" dirty="0" smtClean="0"/>
          </a:p>
          <a:p>
            <a:endParaRPr lang="en-GB" sz="2000" b="1" dirty="0" smtClean="0"/>
          </a:p>
          <a:p>
            <a:endParaRPr lang="en-GB" sz="2000" b="1" dirty="0" smtClean="0"/>
          </a:p>
          <a:p>
            <a:endParaRPr lang="en-GB" sz="2000" b="1" dirty="0" smtClean="0"/>
          </a:p>
          <a:p>
            <a:r>
              <a:rPr lang="en-GB" sz="2000" b="1" dirty="0" smtClean="0"/>
              <a:t>University of Exeter</a:t>
            </a:r>
          </a:p>
          <a:p>
            <a:r>
              <a:rPr lang="en-GB" sz="2000" b="1" dirty="0" err="1" smtClean="0"/>
              <a:t>Genepool</a:t>
            </a:r>
            <a:r>
              <a:rPr lang="en-GB" sz="2000" b="1" dirty="0" smtClean="0"/>
              <a:t> (Edinburgh)</a:t>
            </a:r>
          </a:p>
          <a:p>
            <a:r>
              <a:rPr lang="en-GB" sz="2000" b="1" dirty="0" smtClean="0"/>
              <a:t>Forest Research</a:t>
            </a:r>
          </a:p>
          <a:p>
            <a:r>
              <a:rPr lang="en-GB" sz="2000" b="1" dirty="0" smtClean="0"/>
              <a:t>East Malling Research</a:t>
            </a:r>
          </a:p>
          <a:p>
            <a:r>
              <a:rPr lang="en-GB" sz="2000" b="1" dirty="0" smtClean="0"/>
              <a:t>Food and Environment Research Agency (FERA, York)</a:t>
            </a:r>
          </a:p>
          <a:p>
            <a:endParaRPr lang="en-GB" sz="2000" b="1" dirty="0" smtClean="0"/>
          </a:p>
          <a:p>
            <a:endParaRPr lang="en-GB" sz="2000" b="1" dirty="0" smtClean="0"/>
          </a:p>
          <a:p>
            <a:endParaRPr lang="en-GB" sz="2000" b="1" dirty="0" smtClean="0"/>
          </a:p>
          <a:p>
            <a:endParaRPr lang="en-GB" sz="2000" b="1" dirty="0"/>
          </a:p>
        </p:txBody>
      </p:sp>
      <p:sp>
        <p:nvSpPr>
          <p:cNvPr id="20" name="TextBox 19"/>
          <p:cNvSpPr txBox="1"/>
          <p:nvPr/>
        </p:nvSpPr>
        <p:spPr>
          <a:xfrm>
            <a:off x="179512" y="3711897"/>
            <a:ext cx="3241643" cy="707886"/>
          </a:xfrm>
          <a:prstGeom prst="rect">
            <a:avLst/>
          </a:prstGeom>
          <a:noFill/>
        </p:spPr>
        <p:txBody>
          <a:bodyPr wrap="none" rtlCol="0">
            <a:spAutoFit/>
          </a:bodyPr>
          <a:lstStyle/>
          <a:p>
            <a:r>
              <a:rPr lang="en-GB" sz="2000" b="1" dirty="0" smtClean="0"/>
              <a:t>The John Innes Centre</a:t>
            </a:r>
          </a:p>
          <a:p>
            <a:r>
              <a:rPr lang="en-GB" sz="2000" b="1" dirty="0" smtClean="0"/>
              <a:t>The Genome Analysis Centre</a:t>
            </a:r>
          </a:p>
        </p:txBody>
      </p:sp>
      <p:sp>
        <p:nvSpPr>
          <p:cNvPr id="2" name="Rectangle 1"/>
          <p:cNvSpPr/>
          <p:nvPr/>
        </p:nvSpPr>
        <p:spPr>
          <a:xfrm>
            <a:off x="4817746" y="3761582"/>
            <a:ext cx="4572000" cy="646331"/>
          </a:xfrm>
          <a:prstGeom prst="rect">
            <a:avLst/>
          </a:prstGeom>
        </p:spPr>
        <p:txBody>
          <a:bodyPr>
            <a:spAutoFit/>
          </a:bodyPr>
          <a:lstStyle/>
          <a:p>
            <a:r>
              <a:rPr lang="en-GB" b="1" dirty="0"/>
              <a:t>University of Copenhagen</a:t>
            </a:r>
          </a:p>
          <a:p>
            <a:r>
              <a:rPr lang="en-GB" b="1" dirty="0"/>
              <a:t>Norwegian Forest and Landscape Institute</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74725634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Content Placeholder 3" descr="Screen Shot 2013-04-04 at 10.08.54.png"/>
          <p:cNvPicPr>
            <a:picLocks noGrp="1" noChangeAspect="1"/>
          </p:cNvPicPr>
          <p:nvPr>
            <p:ph idx="1"/>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t="3788" b="3788"/>
          <a:stretch>
            <a:fillRect/>
          </a:stretch>
        </p:blipFill>
        <p:spPr>
          <a:xfrm>
            <a:off x="457200" y="1279797"/>
            <a:ext cx="8229600" cy="4525963"/>
          </a:xfrm>
        </p:spPr>
      </p:pic>
      <p:sp>
        <p:nvSpPr>
          <p:cNvPr id="5" name="TextBox 4"/>
          <p:cNvSpPr txBox="1"/>
          <p:nvPr/>
        </p:nvSpPr>
        <p:spPr>
          <a:xfrm>
            <a:off x="616857" y="192646"/>
            <a:ext cx="4903727" cy="830997"/>
          </a:xfrm>
          <a:prstGeom prst="rect">
            <a:avLst/>
          </a:prstGeom>
          <a:no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sz="4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And you???</a:t>
            </a:r>
            <a:endParaRPr lang="en-US" sz="4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6" name="TextBox 5"/>
          <p:cNvSpPr txBox="1"/>
          <p:nvPr/>
        </p:nvSpPr>
        <p:spPr>
          <a:xfrm>
            <a:off x="5104341" y="330584"/>
            <a:ext cx="5330527" cy="646331"/>
          </a:xfrm>
          <a:prstGeom prst="rect">
            <a:avLst/>
          </a:prstGeom>
          <a:noFill/>
        </p:spPr>
        <p:txBody>
          <a:bodyPr wrap="square" rtlCol="0">
            <a:spAutoFit/>
          </a:bodyPr>
          <a:lstStyle/>
          <a:p>
            <a:r>
              <a:rPr lang="en-US" sz="3600" b="1" dirty="0" err="1" smtClean="0"/>
              <a:t>Oadb.tsl.ac.uk</a:t>
            </a:r>
            <a:endParaRPr lang="en-US" sz="3600" b="1"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9586083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extBox 6"/>
          <p:cNvSpPr txBox="1"/>
          <p:nvPr/>
        </p:nvSpPr>
        <p:spPr>
          <a:xfrm>
            <a:off x="341098" y="128968"/>
            <a:ext cx="8515372" cy="646331"/>
          </a:xfrm>
          <a:prstGeom prst="rect">
            <a:avLst/>
          </a:prstGeom>
          <a:noFill/>
        </p:spPr>
        <p:txBody>
          <a:bodyPr wrap="none" rtlCol="0">
            <a:spAutoFit/>
          </a:bodyPr>
          <a:lstStyle/>
          <a:p>
            <a:r>
              <a:rPr lang="en-GB" sz="3600" b="1" dirty="0" err="1" smtClean="0"/>
              <a:t>Yggdrasil</a:t>
            </a:r>
            <a:r>
              <a:rPr lang="en-GB" sz="3600" b="1" dirty="0" smtClean="0"/>
              <a:t> in Norse mythology is a giant Ash.</a:t>
            </a:r>
            <a:endParaRPr lang="en-GB" sz="3600" b="1" dirty="0"/>
          </a:p>
        </p:txBody>
      </p:sp>
      <p:sp>
        <p:nvSpPr>
          <p:cNvPr id="9" name="TextBox 8"/>
          <p:cNvSpPr txBox="1"/>
          <p:nvPr/>
        </p:nvSpPr>
        <p:spPr>
          <a:xfrm>
            <a:off x="658565" y="5585245"/>
            <a:ext cx="3456384" cy="646331"/>
          </a:xfrm>
          <a:prstGeom prst="rect">
            <a:avLst/>
          </a:prstGeom>
          <a:noFill/>
        </p:spPr>
        <p:txBody>
          <a:bodyPr wrap="square" rtlCol="0">
            <a:spAutoFit/>
          </a:bodyPr>
          <a:lstStyle/>
          <a:p>
            <a:pPr algn="ctr"/>
            <a:r>
              <a:rPr lang="en-GB" dirty="0"/>
              <a:t>"The Ash </a:t>
            </a:r>
            <a:r>
              <a:rPr lang="en-GB" dirty="0" err="1"/>
              <a:t>Yggdrasil</a:t>
            </a:r>
            <a:r>
              <a:rPr lang="en-GB" dirty="0"/>
              <a:t>" (1886) by Friedrich Wilhelm Heine.</a:t>
            </a:r>
          </a:p>
        </p:txBody>
      </p:sp>
      <p:sp>
        <p:nvSpPr>
          <p:cNvPr id="10" name="TextBox 9"/>
          <p:cNvSpPr txBox="1"/>
          <p:nvPr/>
        </p:nvSpPr>
        <p:spPr>
          <a:xfrm>
            <a:off x="4495495" y="1113588"/>
            <a:ext cx="4355975" cy="4154983"/>
          </a:xfrm>
          <a:prstGeom prst="rect">
            <a:avLst/>
          </a:prstGeom>
          <a:noFill/>
        </p:spPr>
        <p:txBody>
          <a:bodyPr wrap="square" rtlCol="0">
            <a:spAutoFit/>
          </a:bodyPr>
          <a:lstStyle/>
          <a:p>
            <a:endParaRPr lang="en-GB" sz="2400" b="1" i="1" dirty="0" smtClean="0"/>
          </a:p>
          <a:p>
            <a:pPr>
              <a:buFont typeface="Arial" pitchFamily="34" charset="0"/>
              <a:buChar char="•"/>
            </a:pPr>
            <a:r>
              <a:rPr lang="en-GB" sz="2400" dirty="0" smtClean="0"/>
              <a:t>  Healing tree</a:t>
            </a:r>
          </a:p>
          <a:p>
            <a:pPr lvl="1"/>
            <a:r>
              <a:rPr lang="en-GB" sz="2400" dirty="0" smtClean="0"/>
              <a:t>Pre-Christian:  Pass a sick child through  split tree: if it resealed the child would be cured.</a:t>
            </a:r>
          </a:p>
          <a:p>
            <a:pPr>
              <a:buFont typeface="Arial" pitchFamily="34" charset="0"/>
              <a:buChar char="•"/>
            </a:pPr>
            <a:r>
              <a:rPr lang="en-GB" sz="2400" dirty="0" smtClean="0"/>
              <a:t> Strong </a:t>
            </a:r>
            <a:endParaRPr lang="en-GB" sz="2400" dirty="0"/>
          </a:p>
          <a:p>
            <a:pPr lvl="1"/>
            <a:r>
              <a:rPr lang="en-GB" sz="2400" dirty="0"/>
              <a:t>F</a:t>
            </a:r>
            <a:r>
              <a:rPr lang="en-GB" sz="2400" dirty="0" smtClean="0"/>
              <a:t>urniture</a:t>
            </a:r>
          </a:p>
          <a:p>
            <a:pPr>
              <a:buFont typeface="Arial" pitchFamily="34" charset="0"/>
              <a:buChar char="•"/>
            </a:pPr>
            <a:r>
              <a:rPr lang="en-GB" sz="2400" dirty="0"/>
              <a:t> </a:t>
            </a:r>
            <a:r>
              <a:rPr lang="en-GB" sz="2400" dirty="0" smtClean="0"/>
              <a:t>Withstand shocks </a:t>
            </a:r>
          </a:p>
          <a:p>
            <a:pPr lvl="1"/>
            <a:r>
              <a:rPr lang="en-GB" sz="2400" dirty="0"/>
              <a:t>O</a:t>
            </a:r>
            <a:r>
              <a:rPr lang="en-GB" sz="2400" dirty="0" smtClean="0"/>
              <a:t>ars, cues, truncheons, hockey sticks </a:t>
            </a:r>
            <a:r>
              <a:rPr lang="en-GB" sz="2400" dirty="0" err="1" smtClean="0"/>
              <a:t>etc</a:t>
            </a:r>
            <a:endParaRPr lang="en-GB" sz="2400" dirty="0" smtClean="0"/>
          </a:p>
        </p:txBody>
      </p:sp>
      <p:sp>
        <p:nvSpPr>
          <p:cNvPr id="2" name="TextBox 1"/>
          <p:cNvSpPr txBox="1"/>
          <p:nvPr/>
        </p:nvSpPr>
        <p:spPr>
          <a:xfrm>
            <a:off x="4398439" y="952578"/>
            <a:ext cx="3681717" cy="461665"/>
          </a:xfrm>
          <a:prstGeom prst="rect">
            <a:avLst/>
          </a:prstGeom>
          <a:noFill/>
        </p:spPr>
        <p:txBody>
          <a:bodyPr wrap="none" rtlCol="0">
            <a:spAutoFit/>
          </a:bodyPr>
          <a:lstStyle/>
          <a:p>
            <a:r>
              <a:rPr lang="en-US" sz="2400" dirty="0" smtClean="0"/>
              <a:t>Central in Norse cosmology</a:t>
            </a:r>
            <a:endParaRPr lang="en-US" sz="2400" dirty="0"/>
          </a:p>
        </p:txBody>
      </p:sp>
      <p:pic>
        <p:nvPicPr>
          <p:cNvPr id="4" name="Picture 3"/>
          <p:cNvPicPr>
            <a:picLocks noChangeAspect="1"/>
          </p:cNvPicPr>
          <p:nvPr/>
        </p:nvPicPr>
        <p:blipFill>
          <a:blip r:embed="rId3"/>
          <a:stretch>
            <a:fillRect/>
          </a:stretch>
        </p:blipFill>
        <p:spPr>
          <a:xfrm>
            <a:off x="476167" y="975259"/>
            <a:ext cx="3559404" cy="4578688"/>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00390883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1JW_0802v2.jpg"/>
          <p:cNvPicPr>
            <a:picLocks noChangeAspect="1"/>
          </p:cNvPicPr>
          <p:nvPr/>
        </p:nvPicPr>
        <p:blipFill rotWithShape="1">
          <a:blip r:embed="rId3"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p:blipFill>
        <p:spPr>
          <a:xfrm>
            <a:off x="214537" y="724260"/>
            <a:ext cx="3526584" cy="5115567"/>
          </a:xfrm>
          <a:prstGeom prst="rect">
            <a:avLst/>
          </a:prstGeom>
        </p:spPr>
      </p:pic>
      <p:sp>
        <p:nvSpPr>
          <p:cNvPr id="8" name="Rectangle 7"/>
          <p:cNvSpPr/>
          <p:nvPr/>
        </p:nvSpPr>
        <p:spPr>
          <a:xfrm>
            <a:off x="145512" y="5854969"/>
            <a:ext cx="3637022" cy="923330"/>
          </a:xfrm>
          <a:prstGeom prst="rect">
            <a:avLst/>
          </a:prstGeom>
        </p:spPr>
        <p:txBody>
          <a:bodyPr wrap="square">
            <a:spAutoFit/>
          </a:bodyPr>
          <a:lstStyle/>
          <a:p>
            <a:pPr algn="ctr"/>
            <a:r>
              <a:rPr lang="en-US" dirty="0">
                <a:latin typeface="Arial"/>
                <a:cs typeface="Arial"/>
              </a:rPr>
              <a:t>Lesions and cankers on stems/</a:t>
            </a:r>
            <a:r>
              <a:rPr lang="en-US" dirty="0" smtClean="0">
                <a:latin typeface="Arial"/>
                <a:cs typeface="Arial"/>
              </a:rPr>
              <a:t>branches </a:t>
            </a:r>
          </a:p>
          <a:p>
            <a:pPr algn="ctr"/>
            <a:r>
              <a:rPr lang="en-US" dirty="0">
                <a:solidFill>
                  <a:srgbClr val="3366FF"/>
                </a:solidFill>
                <a:latin typeface="Arial"/>
                <a:cs typeface="Arial"/>
              </a:rPr>
              <a:t>V</a:t>
            </a:r>
            <a:r>
              <a:rPr lang="en-US" dirty="0" smtClean="0">
                <a:solidFill>
                  <a:srgbClr val="3366FF"/>
                </a:solidFill>
                <a:latin typeface="Arial"/>
                <a:cs typeface="Arial"/>
              </a:rPr>
              <a:t>isible </a:t>
            </a:r>
            <a:r>
              <a:rPr lang="en-US" dirty="0">
                <a:solidFill>
                  <a:srgbClr val="3366FF"/>
                </a:solidFill>
                <a:latin typeface="Arial"/>
                <a:cs typeface="Arial"/>
              </a:rPr>
              <a:t>throughout the year</a:t>
            </a:r>
          </a:p>
        </p:txBody>
      </p:sp>
      <p:pic>
        <p:nvPicPr>
          <p:cNvPr id="9" name="Picture 8"/>
          <p:cNvPicPr>
            <a:picLocks noChangeAspect="1"/>
          </p:cNvPicPr>
          <p:nvPr/>
        </p:nvPicPr>
        <p:blipFill>
          <a:blip r:embed="rId4"/>
          <a:stretch>
            <a:fillRect/>
          </a:stretch>
        </p:blipFill>
        <p:spPr>
          <a:xfrm>
            <a:off x="6245265" y="724260"/>
            <a:ext cx="2686485" cy="2686485"/>
          </a:xfrm>
          <a:prstGeom prst="rect">
            <a:avLst/>
          </a:prstGeom>
        </p:spPr>
      </p:pic>
      <p:sp>
        <p:nvSpPr>
          <p:cNvPr id="10" name="Rectangle 9"/>
          <p:cNvSpPr/>
          <p:nvPr/>
        </p:nvSpPr>
        <p:spPr>
          <a:xfrm>
            <a:off x="4570413" y="1192473"/>
            <a:ext cx="1674852" cy="1477328"/>
          </a:xfrm>
          <a:prstGeom prst="rect">
            <a:avLst/>
          </a:prstGeom>
        </p:spPr>
        <p:txBody>
          <a:bodyPr wrap="square">
            <a:spAutoFit/>
          </a:bodyPr>
          <a:lstStyle/>
          <a:p>
            <a:pPr algn="r"/>
            <a:r>
              <a:rPr lang="en-US" dirty="0" smtClean="0">
                <a:latin typeface="Arial"/>
                <a:cs typeface="Arial"/>
              </a:rPr>
              <a:t>Leaves </a:t>
            </a:r>
            <a:r>
              <a:rPr lang="en-US" dirty="0">
                <a:latin typeface="Arial"/>
                <a:cs typeface="Arial"/>
              </a:rPr>
              <a:t>with </a:t>
            </a:r>
            <a:r>
              <a:rPr lang="en-US" dirty="0" smtClean="0">
                <a:latin typeface="Arial"/>
                <a:cs typeface="Arial"/>
              </a:rPr>
              <a:t>brown leaf stalks</a:t>
            </a:r>
            <a:endParaRPr lang="en-US" dirty="0">
              <a:latin typeface="Arial"/>
              <a:cs typeface="Arial"/>
            </a:endParaRPr>
          </a:p>
          <a:p>
            <a:pPr algn="r"/>
            <a:r>
              <a:rPr lang="en-US" dirty="0" smtClean="0">
                <a:solidFill>
                  <a:srgbClr val="3366FF"/>
                </a:solidFill>
                <a:latin typeface="Arial"/>
                <a:cs typeface="Arial"/>
              </a:rPr>
              <a:t>Throughout </a:t>
            </a:r>
            <a:r>
              <a:rPr lang="en-US" dirty="0">
                <a:solidFill>
                  <a:srgbClr val="3366FF"/>
                </a:solidFill>
                <a:latin typeface="Arial"/>
                <a:cs typeface="Arial"/>
              </a:rPr>
              <a:t>summer</a:t>
            </a:r>
          </a:p>
        </p:txBody>
      </p:sp>
      <p:pic>
        <p:nvPicPr>
          <p:cNvPr id="11" name="Picture 10"/>
          <p:cNvPicPr>
            <a:picLocks noChangeAspect="1"/>
          </p:cNvPicPr>
          <p:nvPr/>
        </p:nvPicPr>
        <p:blipFill>
          <a:blip r:embed="rId5"/>
          <a:stretch>
            <a:fillRect/>
          </a:stretch>
        </p:blipFill>
        <p:spPr>
          <a:xfrm>
            <a:off x="6237522" y="3948441"/>
            <a:ext cx="2694228" cy="2694228"/>
          </a:xfrm>
          <a:prstGeom prst="rect">
            <a:avLst/>
          </a:prstGeom>
        </p:spPr>
      </p:pic>
      <p:sp>
        <p:nvSpPr>
          <p:cNvPr id="12" name="Rectangle 11"/>
          <p:cNvSpPr/>
          <p:nvPr/>
        </p:nvSpPr>
        <p:spPr>
          <a:xfrm>
            <a:off x="4254775" y="4709408"/>
            <a:ext cx="1982580" cy="1477328"/>
          </a:xfrm>
          <a:prstGeom prst="rect">
            <a:avLst/>
          </a:prstGeom>
        </p:spPr>
        <p:txBody>
          <a:bodyPr wrap="square">
            <a:spAutoFit/>
          </a:bodyPr>
          <a:lstStyle/>
          <a:p>
            <a:pPr algn="r"/>
            <a:r>
              <a:rPr lang="en-US" dirty="0">
                <a:latin typeface="Arial"/>
                <a:cs typeface="Arial"/>
              </a:rPr>
              <a:t>Fruiting bodies on fallen </a:t>
            </a:r>
            <a:r>
              <a:rPr lang="en-US" dirty="0" smtClean="0">
                <a:latin typeface="Arial"/>
                <a:cs typeface="Arial"/>
              </a:rPr>
              <a:t>leaf stalks </a:t>
            </a:r>
          </a:p>
          <a:p>
            <a:pPr algn="r"/>
            <a:r>
              <a:rPr lang="en-US" dirty="0" smtClean="0">
                <a:solidFill>
                  <a:srgbClr val="3366FF"/>
                </a:solidFill>
                <a:latin typeface="Arial"/>
                <a:cs typeface="Arial"/>
              </a:rPr>
              <a:t>Visible from spring</a:t>
            </a:r>
            <a:endParaRPr lang="en-US" dirty="0">
              <a:solidFill>
                <a:srgbClr val="3366FF"/>
              </a:solidFill>
              <a:latin typeface="Arial"/>
              <a:cs typeface="Arial"/>
            </a:endParaRPr>
          </a:p>
        </p:txBody>
      </p:sp>
      <p:sp>
        <p:nvSpPr>
          <p:cNvPr id="13" name="Title 1"/>
          <p:cNvSpPr txBox="1">
            <a:spLocks/>
          </p:cNvSpPr>
          <p:nvPr/>
        </p:nvSpPr>
        <p:spPr>
          <a:xfrm>
            <a:off x="2731222" y="-89406"/>
            <a:ext cx="3678382" cy="813666"/>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b="1" smtClean="0">
                <a:latin typeface="Helvetica"/>
              </a:rPr>
              <a:t>Ash dieback</a:t>
            </a:r>
            <a:endParaRPr lang="en-US" b="1" dirty="0">
              <a:latin typeface="Helvetica"/>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02516043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866480" y="0"/>
            <a:ext cx="8229600" cy="707858"/>
          </a:xfrm>
        </p:spPr>
        <p:txBody>
          <a:bodyPr>
            <a:normAutofit fontScale="90000"/>
          </a:bodyPr>
          <a:lstStyle/>
          <a:p>
            <a:r>
              <a:rPr lang="en-GB" b="1" dirty="0" smtClean="0"/>
              <a:t>Ash dieback symptoms</a:t>
            </a:r>
            <a:endParaRPr lang="da-DK" b="1" dirty="0"/>
          </a:p>
        </p:txBody>
      </p:sp>
      <p:graphicFrame>
        <p:nvGraphicFramePr>
          <p:cNvPr id="9" name="Diagram 8"/>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239623342"/>
              </p:ext>
            </p:extLst>
          </p:nvPr>
        </p:nvGraphicFramePr>
        <p:xfrm>
          <a:off x="1522936" y="897667"/>
          <a:ext cx="6840760" cy="5040559"/>
        </p:xfrm>
        <a:graphic>
          <a:graphicData uri="http://schemas.openxmlformats.org/drawingml/2006/diagram">
            <a:relIds xmlns:dgm="http://schemas.openxmlformats.org/drawingml/2006/diagram" xmlns:r="http://schemas.openxmlformats.org/officeDocument/2006/relationships" r:dm="rId3" r:lo="rId4" r:qs="rId5" r:cs="rId6"/>
          </a:graphicData>
        </a:graphic>
      </p:graphicFrame>
      <p:sp>
        <p:nvSpPr>
          <p:cNvPr id="10" name="TextBox 9"/>
          <p:cNvSpPr txBox="1"/>
          <p:nvPr/>
        </p:nvSpPr>
        <p:spPr>
          <a:xfrm>
            <a:off x="6084167" y="5928934"/>
            <a:ext cx="2535631" cy="369332"/>
          </a:xfrm>
          <a:prstGeom prst="rect">
            <a:avLst/>
          </a:prstGeom>
          <a:noFill/>
        </p:spPr>
        <p:txBody>
          <a:bodyPr wrap="none" rtlCol="0">
            <a:spAutoFit/>
          </a:bodyPr>
          <a:lstStyle/>
          <a:p>
            <a:r>
              <a:rPr lang="da-DK" dirty="0" smtClean="0"/>
              <a:t>Photos: Iben M Thomsen</a:t>
            </a:r>
            <a:endParaRPr lang="da-DK" dirty="0"/>
          </a:p>
        </p:txBody>
      </p:sp>
      <p:sp>
        <p:nvSpPr>
          <p:cNvPr id="3" name="TextBox 2"/>
          <p:cNvSpPr txBox="1"/>
          <p:nvPr/>
        </p:nvSpPr>
        <p:spPr>
          <a:xfrm>
            <a:off x="1760109" y="6048638"/>
            <a:ext cx="2265288" cy="523220"/>
          </a:xfrm>
          <a:prstGeom prst="rect">
            <a:avLst/>
          </a:prstGeom>
          <a:noFill/>
        </p:spPr>
        <p:txBody>
          <a:bodyPr wrap="square" rtlCol="0">
            <a:spAutoFit/>
          </a:bodyPr>
          <a:lstStyle/>
          <a:p>
            <a:r>
              <a:rPr lang="en-US" sz="2800" b="1" dirty="0" smtClean="0"/>
              <a:t>In Denmark</a:t>
            </a:r>
            <a:endParaRPr lang="en-US" sz="2800" b="1" dirty="0"/>
          </a:p>
        </p:txBody>
      </p:sp>
      <p:pic>
        <p:nvPicPr>
          <p:cNvPr id="6" name="Picture 5" descr="1JW_0802v2.jpg"/>
          <p:cNvPicPr>
            <a:picLocks noChangeAspect="1"/>
          </p:cNvPicPr>
          <p:nvPr/>
        </p:nvPicPr>
        <p:blipFill rotWithShape="1">
          <a:blip r:embed="rId8" cstate="print">
            <a:alphaModFix amt="36000"/>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p:blipFill>
        <p:spPr>
          <a:xfrm>
            <a:off x="8" y="0"/>
            <a:ext cx="1521505" cy="6858000"/>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21005900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extBox 2"/>
          <p:cNvSpPr txBox="1"/>
          <p:nvPr/>
        </p:nvSpPr>
        <p:spPr>
          <a:xfrm>
            <a:off x="864087" y="428627"/>
            <a:ext cx="6795187" cy="1569660"/>
          </a:xfrm>
          <a:prstGeom prst="rect">
            <a:avLst/>
          </a:prstGeom>
          <a:noFill/>
        </p:spPr>
        <p:txBody>
          <a:bodyPr wrap="none" rtlCol="0">
            <a:spAutoFit/>
          </a:bodyPr>
          <a:lstStyle/>
          <a:p>
            <a:r>
              <a:rPr lang="en-GB" sz="3200" b="1" i="1" dirty="0" err="1" smtClean="0"/>
              <a:t>Chalara</a:t>
            </a:r>
            <a:r>
              <a:rPr lang="en-GB" sz="3200" b="1" i="1" dirty="0" smtClean="0"/>
              <a:t> </a:t>
            </a:r>
            <a:r>
              <a:rPr lang="en-GB" sz="3200" b="1" i="1" dirty="0" err="1" smtClean="0"/>
              <a:t>fraxinea</a:t>
            </a:r>
            <a:endParaRPr lang="en-GB" sz="3200" b="1" i="1" dirty="0" smtClean="0"/>
          </a:p>
          <a:p>
            <a:endParaRPr lang="en-GB" sz="3200" b="1" i="1" dirty="0"/>
          </a:p>
          <a:p>
            <a:r>
              <a:rPr lang="en-GB" sz="3200" b="1" i="1" dirty="0" smtClean="0"/>
              <a:t> </a:t>
            </a:r>
            <a:r>
              <a:rPr lang="en-GB" sz="3200" b="1" dirty="0" smtClean="0"/>
              <a:t>Alias:</a:t>
            </a:r>
            <a:r>
              <a:rPr lang="en-GB" sz="3200" b="1" i="1" dirty="0" smtClean="0"/>
              <a:t>  </a:t>
            </a:r>
            <a:r>
              <a:rPr lang="en-GB" sz="3200" b="1" i="1" dirty="0" err="1" smtClean="0"/>
              <a:t>Hymenoscyphus</a:t>
            </a:r>
            <a:r>
              <a:rPr lang="en-GB" sz="3200" b="1" i="1" dirty="0" smtClean="0"/>
              <a:t> </a:t>
            </a:r>
            <a:r>
              <a:rPr lang="en-GB" sz="3200" b="1" i="1" dirty="0" err="1" smtClean="0"/>
              <a:t>pseudoalbidus</a:t>
            </a:r>
            <a:endParaRPr lang="en-GB" sz="3200" b="1" i="1" dirty="0" smtClean="0"/>
          </a:p>
        </p:txBody>
      </p:sp>
      <p:pic>
        <p:nvPicPr>
          <p:cNvPr id="16385" name="Picture 1" descr="\\Ji-cfs2\shared\Collaborative-Projects\Ash-Chalara\Photographs\12897 A.Downie\_DSC9193.JPG"/>
          <p:cNvPicPr>
            <a:picLocks noChangeAspect="1" noChangeArrowheads="1"/>
          </p:cNvPicPr>
          <p:nvPr/>
        </p:nvPicPr>
        <p:blipFill>
          <a:blip r:embed="rId3" cstate="print"/>
          <a:srcRect/>
          <a:stretch>
            <a:fillRect/>
          </a:stretch>
        </p:blipFill>
        <p:spPr bwMode="auto">
          <a:xfrm>
            <a:off x="229322" y="2422147"/>
            <a:ext cx="6214319" cy="4136312"/>
          </a:xfrm>
          <a:prstGeom prst="rect">
            <a:avLst/>
          </a:prstGeom>
          <a:noFill/>
        </p:spPr>
      </p:pic>
      <p:pic>
        <p:nvPicPr>
          <p:cNvPr id="4" name="Picture 3"/>
          <p:cNvPicPr>
            <a:picLocks noChangeAspect="1"/>
          </p:cNvPicPr>
          <p:nvPr/>
        </p:nvPicPr>
        <p:blipFill>
          <a:blip r:embed="rId4"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6431250" y="3346348"/>
            <a:ext cx="2628890" cy="2165219"/>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724962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nodeType="withEffect">
                                  <p:stCondLst>
                                    <p:cond delay="0"/>
                                  </p:stCondLst>
                                  <p:childTnLst>
                                    <p:set>
                                      <p:cBhvr rctx="PPT">
                                        <p:cTn id="6" dur="indefinite"/>
                                        <p:tgtEl>
                                          <p:spTgt spid="4"/>
                                        </p:tgtEl>
                                        <p:attrNameLst>
                                          <p:attrName>style.opacity</p:attrName>
                                        </p:attrNameLst>
                                      </p:cBhvr>
                                      <p:to>
                                        <p:strVal val="0.5"/>
                                      </p:to>
                                    </p:set>
                                    <p:animEffect filter="image" prLst="opacity: 0.5">
                                      <p:cBhvr rctx="IE">
                                        <p:cTn id="7" dur="indefinite"/>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1798747" y="228700"/>
            <a:ext cx="6624637" cy="608012"/>
          </a:xfrm>
          <a:prstGeom prst="rect">
            <a:avLst/>
          </a:prstGeom>
          <a:noFill/>
          <a:ln w="9525">
            <a:noFill/>
            <a:miter lim="800000"/>
            <a:headEnd/>
            <a:tailEnd/>
          </a:ln>
          <a:effectLst/>
        </p:spPr>
        <p:txBody>
          <a:bodyPr anchor="ctr"/>
          <a:lstStyle/>
          <a:p>
            <a:pPr algn="ctr"/>
            <a:r>
              <a:rPr lang="en-GB" sz="2800" b="1" dirty="0">
                <a:latin typeface="+mj-lt"/>
              </a:rPr>
              <a:t>Ash dieback disease – </a:t>
            </a:r>
            <a:r>
              <a:rPr lang="en-GB" sz="2800" b="1" i="1" dirty="0" err="1">
                <a:latin typeface="+mj-lt"/>
              </a:rPr>
              <a:t>Chalara</a:t>
            </a:r>
            <a:r>
              <a:rPr lang="en-GB" sz="2800" b="1" i="1" dirty="0">
                <a:latin typeface="+mj-lt"/>
              </a:rPr>
              <a:t> </a:t>
            </a:r>
            <a:r>
              <a:rPr lang="en-GB" sz="2800" b="1" i="1" dirty="0" err="1">
                <a:latin typeface="+mj-lt"/>
              </a:rPr>
              <a:t>fraxinea</a:t>
            </a:r>
            <a:endParaRPr lang="en-GB" sz="2800" b="1" i="1" dirty="0">
              <a:latin typeface="+mj-lt"/>
            </a:endParaRPr>
          </a:p>
        </p:txBody>
      </p:sp>
      <p:pic>
        <p:nvPicPr>
          <p:cNvPr id="16387" name="Picture 3" descr="ashdbmap"/>
          <p:cNvPicPr>
            <a:picLocks noChangeAspect="1" noChangeArrowheads="1"/>
          </p:cNvPicPr>
          <p:nvPr/>
        </p:nvPicPr>
        <p:blipFill>
          <a:blip r:embed="rId3" cstate="print"/>
          <a:srcRect/>
          <a:stretch>
            <a:fillRect/>
          </a:stretch>
        </p:blipFill>
        <p:spPr bwMode="auto">
          <a:xfrm>
            <a:off x="1980629" y="1310530"/>
            <a:ext cx="7127875" cy="5430838"/>
          </a:xfrm>
          <a:prstGeom prst="rect">
            <a:avLst/>
          </a:prstGeom>
          <a:noFill/>
          <a:ln w="9525">
            <a:noFill/>
            <a:miter lim="800000"/>
            <a:headEnd/>
            <a:tailEnd/>
          </a:ln>
        </p:spPr>
      </p:pic>
      <p:sp>
        <p:nvSpPr>
          <p:cNvPr id="4" name="TextBox 3"/>
          <p:cNvSpPr txBox="1"/>
          <p:nvPr/>
        </p:nvSpPr>
        <p:spPr>
          <a:xfrm>
            <a:off x="3536495" y="3830463"/>
            <a:ext cx="869349" cy="461665"/>
          </a:xfrm>
          <a:prstGeom prst="rect">
            <a:avLst/>
          </a:prstGeom>
          <a:noFill/>
        </p:spPr>
        <p:txBody>
          <a:bodyPr wrap="none" rtlCol="0">
            <a:spAutoFit/>
          </a:bodyPr>
          <a:lstStyle/>
          <a:p>
            <a:r>
              <a:rPr lang="en-GB" sz="2400" b="1" dirty="0" smtClean="0">
                <a:latin typeface="Arial" pitchFamily="34" charset="0"/>
                <a:cs typeface="Arial" pitchFamily="34" charset="0"/>
              </a:rPr>
              <a:t>2012</a:t>
            </a:r>
            <a:endParaRPr lang="en-GB" sz="2400" b="1" dirty="0">
              <a:latin typeface="Arial" pitchFamily="34" charset="0"/>
              <a:cs typeface="Arial" pitchFamily="34" charset="0"/>
            </a:endParaRPr>
          </a:p>
        </p:txBody>
      </p:sp>
      <p:pic>
        <p:nvPicPr>
          <p:cNvPr id="8" name="Picture 7" descr="1JW_0802v2.jpg"/>
          <p:cNvPicPr>
            <a:picLocks noChangeAspect="1"/>
          </p:cNvPicPr>
          <p:nvPr/>
        </p:nvPicPr>
        <p:blipFill rotWithShape="1">
          <a:blip r:embed="rId4" cstate="print">
            <a:alphaModFix amt="36000"/>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p:blipFill>
        <p:spPr>
          <a:xfrm>
            <a:off x="8" y="0"/>
            <a:ext cx="1521505" cy="6858000"/>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601211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a:xfrm>
            <a:off x="2897178" y="109971"/>
            <a:ext cx="3678382" cy="813666"/>
          </a:xfrm>
        </p:spPr>
        <p:txBody>
          <a:bodyPr/>
          <a:lstStyle/>
          <a:p>
            <a:r>
              <a:rPr lang="en-US" b="1" dirty="0" smtClean="0">
                <a:latin typeface="Helvetica"/>
              </a:rPr>
              <a:t>Ash dieback</a:t>
            </a:r>
            <a:endParaRPr lang="en-US" b="1" dirty="0">
              <a:latin typeface="Helvetica"/>
            </a:endParaRPr>
          </a:p>
        </p:txBody>
      </p:sp>
      <p:pic>
        <p:nvPicPr>
          <p:cNvPr id="4" name="Picture 3"/>
          <p:cNvPicPr>
            <a:picLocks noChangeAspect="1"/>
          </p:cNvPicPr>
          <p:nvPr/>
        </p:nvPicPr>
        <p:blipFill rotWithShape="1">
          <a:blip r:embed="rId3"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p:blipFill>
        <p:spPr>
          <a:xfrm>
            <a:off x="2739736" y="1096343"/>
            <a:ext cx="4057073" cy="5017392"/>
          </a:xfrm>
          <a:prstGeom prst="rect">
            <a:avLst/>
          </a:prstGeom>
          <a:ln>
            <a:solidFill>
              <a:schemeClr val="tx1"/>
            </a:solidFill>
          </a:ln>
          <a:effectLst>
            <a:outerShdw blurRad="292100" dist="139700" dir="2700000" algn="tl" rotWithShape="0">
              <a:srgbClr val="333333">
                <a:alpha val="65000"/>
              </a:srgbClr>
            </a:outerShdw>
          </a:effectLst>
        </p:spPr>
      </p:pic>
      <p:sp>
        <p:nvSpPr>
          <p:cNvPr id="5" name="TextBox 4"/>
          <p:cNvSpPr txBox="1"/>
          <p:nvPr/>
        </p:nvSpPr>
        <p:spPr>
          <a:xfrm>
            <a:off x="2897178" y="6294450"/>
            <a:ext cx="3198091" cy="369332"/>
          </a:xfrm>
          <a:prstGeom prst="rect">
            <a:avLst/>
          </a:prstGeom>
          <a:noFill/>
        </p:spPr>
        <p:txBody>
          <a:bodyPr wrap="square" rtlCol="0">
            <a:spAutoFit/>
          </a:bodyPr>
          <a:lstStyle/>
          <a:p>
            <a:r>
              <a:rPr lang="en-US" dirty="0" smtClean="0">
                <a:latin typeface="Monaco"/>
                <a:cs typeface="Monaco"/>
              </a:rPr>
              <a:t>http://</a:t>
            </a:r>
            <a:r>
              <a:rPr lang="en-US" dirty="0" err="1" smtClean="0">
                <a:latin typeface="Monaco"/>
                <a:cs typeface="Monaco"/>
              </a:rPr>
              <a:t>ashtag.org</a:t>
            </a:r>
            <a:endParaRPr lang="en-US" dirty="0">
              <a:latin typeface="Monaco"/>
              <a:cs typeface="Monaco"/>
            </a:endParaRPr>
          </a:p>
        </p:txBody>
      </p:sp>
      <p:pic>
        <p:nvPicPr>
          <p:cNvPr id="6" name="Picture 5" descr="1JW_0802v2.jpg"/>
          <p:cNvPicPr>
            <a:picLocks noChangeAspect="1"/>
          </p:cNvPicPr>
          <p:nvPr/>
        </p:nvPicPr>
        <p:blipFill rotWithShape="1">
          <a:blip r:embed="rId4" cstate="print">
            <a:alphaModFix amt="36000"/>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p:blipFill>
        <p:spPr>
          <a:xfrm>
            <a:off x="8" y="0"/>
            <a:ext cx="1521505" cy="6858000"/>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50873252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1155</TotalTime>
  <Words>2458</Words>
  <Application>Microsoft Macintosh PowerPoint</Application>
  <PresentationFormat>画面に合わせる (4:3)</PresentationFormat>
  <Paragraphs>384</Paragraphs>
  <Slides>39</Slides>
  <Notes>37</Notes>
  <HiddenSlides>0</HiddenSlides>
  <MMClips>0</MMClips>
  <ScaleCrop>false</ScaleCrop>
  <HeadingPairs>
    <vt:vector size="4" baseType="variant">
      <vt:variant>
        <vt:lpstr>デザイン テンプレート</vt:lpstr>
      </vt:variant>
      <vt:variant>
        <vt:i4>1</vt:i4>
      </vt:variant>
      <vt:variant>
        <vt:lpstr>スライド タイトル</vt:lpstr>
      </vt:variant>
      <vt:variant>
        <vt:i4>39</vt:i4>
      </vt:variant>
    </vt:vector>
  </HeadingPairs>
  <TitlesOfParts>
    <vt:vector size="40" baseType="lpstr">
      <vt:lpstr>Office Theme</vt:lpstr>
      <vt:lpstr>スライド 1</vt:lpstr>
      <vt:lpstr>スライド 2</vt:lpstr>
      <vt:lpstr>スライド 3</vt:lpstr>
      <vt:lpstr>スライド 4</vt:lpstr>
      <vt:lpstr>スライド 5</vt:lpstr>
      <vt:lpstr>Ash dieback symptoms</vt:lpstr>
      <vt:lpstr>スライド 7</vt:lpstr>
      <vt:lpstr>スライド 8</vt:lpstr>
      <vt:lpstr>Ash dieback</vt:lpstr>
      <vt:lpstr>Science is too slow in emergencies</vt:lpstr>
      <vt:lpstr>Crowdsourced analyses, open access data  </vt:lpstr>
      <vt:lpstr>Crowdsourced analyses </vt:lpstr>
      <vt:lpstr>Why crowdsourcing might help</vt:lpstr>
      <vt:lpstr>OpenAshDieBack</vt:lpstr>
      <vt:lpstr>Data</vt:lpstr>
      <vt:lpstr>github</vt:lpstr>
      <vt:lpstr>What the repo is - </vt:lpstr>
      <vt:lpstr>スライド 18</vt:lpstr>
      <vt:lpstr>Github accesses</vt:lpstr>
      <vt:lpstr>All analyses contributed (what we learnt since December!)</vt:lpstr>
      <vt:lpstr>スライド 21</vt:lpstr>
      <vt:lpstr>スライド 22</vt:lpstr>
      <vt:lpstr>スライド 23</vt:lpstr>
      <vt:lpstr>Getting bioinformaticians is fine, want also to get bench biologists involved  (these know all about pathogen!) need new infrastructure</vt:lpstr>
      <vt:lpstr>スライド 25</vt:lpstr>
      <vt:lpstr>スライド 26</vt:lpstr>
      <vt:lpstr>スライド 27</vt:lpstr>
      <vt:lpstr>スライド 28</vt:lpstr>
      <vt:lpstr>gee fu - ‘tools’</vt:lpstr>
      <vt:lpstr>gee fu - ‘tools’</vt:lpstr>
      <vt:lpstr>スライド 31</vt:lpstr>
      <vt:lpstr>Right now- we’re building this</vt:lpstr>
      <vt:lpstr>スライド 33</vt:lpstr>
      <vt:lpstr>Data available now</vt:lpstr>
      <vt:lpstr>Nornex – getting bigger</vt:lpstr>
      <vt:lpstr>スライド 36</vt:lpstr>
      <vt:lpstr>スライド 37</vt:lpstr>
      <vt:lpstr>スライド 38</vt:lpstr>
      <vt:lpstr>スライド 39</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crowdsourcing for ash dieback</dc:title>
  <dc:creator>Dan MacLean (TSL)</dc:creator>
  <cp:lastModifiedBy>吉田 健太郎</cp:lastModifiedBy>
  <cp:revision>116</cp:revision>
  <cp:lastPrinted>2012-12-13T14:14:51Z</cp:lastPrinted>
  <dcterms:created xsi:type="dcterms:W3CDTF">2013-04-04T20:34:07Z</dcterms:created>
  <dcterms:modified xsi:type="dcterms:W3CDTF">2013-04-04T22:07:23Z</dcterms:modified>
</cp:coreProperties>
</file>